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12"/>
  </p:notesMasterIdLst>
  <p:sldIdLst>
    <p:sldId id="767" r:id="rId5"/>
    <p:sldId id="727" r:id="rId6"/>
    <p:sldId id="763" r:id="rId7"/>
    <p:sldId id="764" r:id="rId8"/>
    <p:sldId id="699" r:id="rId9"/>
    <p:sldId id="685" r:id="rId10"/>
    <p:sldId id="667" r:id="rId1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3FF"/>
    <a:srgbClr val="0067B9"/>
    <a:srgbClr val="FF0000"/>
    <a:srgbClr val="97D700"/>
    <a:srgbClr val="13294B"/>
    <a:srgbClr val="FFFFFF"/>
    <a:srgbClr val="407EC9"/>
    <a:srgbClr val="53565A"/>
    <a:srgbClr val="FF6900"/>
    <a:srgbClr val="FF7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F646F-7BA1-4758-86AD-CCE0872C74FB}" v="29" dt="2023-03-07T04:26:08.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85678" autoAdjust="0"/>
  </p:normalViewPr>
  <p:slideViewPr>
    <p:cSldViewPr snapToGrid="0">
      <p:cViewPr varScale="1">
        <p:scale>
          <a:sx n="50" d="100"/>
          <a:sy n="50" d="100"/>
        </p:scale>
        <p:origin x="466" y="29"/>
      </p:cViewPr>
      <p:guideLst/>
    </p:cSldViewPr>
  </p:slideViewPr>
  <p:notesTextViewPr>
    <p:cViewPr>
      <p:scale>
        <a:sx n="1" d="1"/>
        <a:sy n="1" d="1"/>
      </p:scale>
      <p:origin x="0" y="0"/>
    </p:cViewPr>
  </p:notesTextViewPr>
  <p:notesViewPr>
    <p:cSldViewPr snapToGrid="0">
      <p:cViewPr varScale="1">
        <p:scale>
          <a:sx n="88" d="100"/>
          <a:sy n="88" d="100"/>
        </p:scale>
        <p:origin x="1470" y="6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Doan" userId="b011880d-5eb6-4b7b-8f61-630e739c6105" providerId="ADAL" clId="{216F646F-7BA1-4758-86AD-CCE0872C74FB}"/>
    <pc:docChg chg="modSld">
      <pc:chgData name="John Doan" userId="b011880d-5eb6-4b7b-8f61-630e739c6105" providerId="ADAL" clId="{216F646F-7BA1-4758-86AD-CCE0872C74FB}" dt="2023-03-07T04:44:06.708" v="4" actId="20577"/>
      <pc:docMkLst>
        <pc:docMk/>
      </pc:docMkLst>
      <pc:sldChg chg="modNotesTx">
        <pc:chgData name="John Doan" userId="b011880d-5eb6-4b7b-8f61-630e739c6105" providerId="ADAL" clId="{216F646F-7BA1-4758-86AD-CCE0872C74FB}" dt="2023-03-07T04:44:06.708" v="4" actId="20577"/>
        <pc:sldMkLst>
          <pc:docMk/>
          <pc:sldMk cId="1956737130" sldId="6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geconnect.sharepoint.com/sites/ProgramsAdvocacy/Title%20III%20%20General/2023%20Title%20III%20Awards/Title%20III%20Docs/Title%20III-C/Senior%20Meal%20Funding%20Advocacy/AAA%20Data/m4a%20III-C%20Funding%20Projections%202019-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geconnect.sharepoint.com/sites/ProgramsAdvocacy/Title%20III%20%20General/2023%20Title%20III%20Awards/Title%20III%20Docs/Title%20III-C/Senior%20Meal%20Funding%20Advocacy/AAA%20Data/m4a%20III-C%20Funding%20Projections%202019-202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ysClr val="windowText" lastClr="000000">
                    <a:lumMod val="65000"/>
                    <a:lumOff val="35000"/>
                  </a:sysClr>
                </a:solidFill>
                <a:latin typeface="+mn-lt"/>
                <a:ea typeface="+mn-ea"/>
                <a:cs typeface="+mn-cs"/>
              </a:defRPr>
            </a:pPr>
            <a:r>
              <a:rPr lang="en-US" sz="2800" b="1" i="0" baseline="0">
                <a:effectLst/>
                <a:latin typeface="Arial" panose="020B0604020202020204" pitchFamily="34" charset="0"/>
                <a:cs typeface="Arial" panose="020B0604020202020204" pitchFamily="34" charset="0"/>
              </a:rPr>
              <a:t>Statewide Senior Meals Program Funding</a:t>
            </a:r>
            <a:endParaRPr lang="en-US" sz="2800" b="1">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Statewide!$A$7</c:f>
              <c:strCache>
                <c:ptCount val="1"/>
                <c:pt idx="0">
                  <c:v>Total Available</c:v>
                </c:pt>
              </c:strCache>
            </c:strRef>
          </c:tx>
          <c:spPr>
            <a:solidFill>
              <a:schemeClr val="accent1"/>
            </a:solidFill>
            <a:ln>
              <a:noFill/>
            </a:ln>
            <a:effectLst/>
          </c:spPr>
          <c:invertIfNegative val="0"/>
          <c:dLbls>
            <c:dLbl>
              <c:idx val="5"/>
              <c:layout>
                <c:manualLayout>
                  <c:x val="-1.1501150024442292E-2"/>
                  <c:y val="-7.532365210613013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371-4F65-809A-45472FE83A97}"/>
                </c:ext>
              </c:extLst>
            </c:dLbl>
            <c:dLbl>
              <c:idx val="6"/>
              <c:layout>
                <c:manualLayout>
                  <c:x val="-1.0351035021997987E-2"/>
                  <c:y val="-4.1086103046211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371-4F65-809A-45472FE83A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Statewide!$B$2:$H$2</c:f>
              <c:numCache>
                <c:formatCode>General</c:formatCode>
                <c:ptCount val="7"/>
                <c:pt idx="0">
                  <c:v>2019</c:v>
                </c:pt>
                <c:pt idx="1">
                  <c:v>2020</c:v>
                </c:pt>
                <c:pt idx="2">
                  <c:v>2021</c:v>
                </c:pt>
                <c:pt idx="3">
                  <c:v>2022</c:v>
                </c:pt>
                <c:pt idx="4">
                  <c:v>2023</c:v>
                </c:pt>
                <c:pt idx="5">
                  <c:v>2024</c:v>
                </c:pt>
                <c:pt idx="6">
                  <c:v>2025</c:v>
                </c:pt>
              </c:numCache>
            </c:numRef>
          </c:cat>
          <c:val>
            <c:numRef>
              <c:f>Statewide!$B$7:$H$7</c:f>
              <c:numCache>
                <c:formatCode>_("$"* #,##0_);_("$"* \(#,##0\);_("$"* "-"??_);_(@_)</c:formatCode>
                <c:ptCount val="7"/>
                <c:pt idx="0">
                  <c:v>14520901</c:v>
                </c:pt>
                <c:pt idx="1">
                  <c:v>28800943</c:v>
                </c:pt>
                <c:pt idx="2">
                  <c:v>26466931</c:v>
                </c:pt>
                <c:pt idx="3">
                  <c:v>23140842</c:v>
                </c:pt>
                <c:pt idx="4">
                  <c:v>20353779</c:v>
                </c:pt>
                <c:pt idx="5">
                  <c:v>18771676</c:v>
                </c:pt>
                <c:pt idx="6">
                  <c:v>14486513</c:v>
                </c:pt>
              </c:numCache>
            </c:numRef>
          </c:val>
          <c:extLst>
            <c:ext xmlns:c16="http://schemas.microsoft.com/office/drawing/2014/chart" uri="{C3380CC4-5D6E-409C-BE32-E72D297353CC}">
              <c16:uniqueId val="{00000000-4E8B-4D76-B21E-3D715373A6DC}"/>
            </c:ext>
          </c:extLst>
        </c:ser>
        <c:ser>
          <c:idx val="1"/>
          <c:order val="1"/>
          <c:tx>
            <c:strRef>
              <c:f>Statewide!$A$8</c:f>
              <c:strCache>
                <c:ptCount val="1"/>
                <c:pt idx="0">
                  <c:v>Total Obligated</c:v>
                </c:pt>
              </c:strCache>
            </c:strRef>
          </c:tx>
          <c:spPr>
            <a:solidFill>
              <a:srgbClr val="97D700"/>
            </a:solidFill>
            <a:ln>
              <a:noFill/>
            </a:ln>
            <a:effectLst/>
          </c:spPr>
          <c:invertIfNegative val="0"/>
          <c:dLbls>
            <c:dLbl>
              <c:idx val="0"/>
              <c:layout>
                <c:manualLayout>
                  <c:x val="1.0351035021997966E-2"/>
                  <c:y val="-7.532365210613013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71-4F65-809A-45472FE83A97}"/>
                </c:ext>
              </c:extLst>
            </c:dLbl>
            <c:dLbl>
              <c:idx val="1"/>
              <c:layout>
                <c:manualLayout>
                  <c:x val="5.750575012221104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71-4F65-809A-45472FE83A97}"/>
                </c:ext>
              </c:extLst>
            </c:dLbl>
            <c:dLbl>
              <c:idx val="2"/>
              <c:layout>
                <c:manualLayout>
                  <c:x val="6.9006900146653246E-3"/>
                  <c:y val="2.05430515231051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71-4F65-809A-45472FE83A97}"/>
                </c:ext>
              </c:extLst>
            </c:dLbl>
            <c:dLbl>
              <c:idx val="3"/>
              <c:layout>
                <c:manualLayout>
                  <c:x val="8.050805017109545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71-4F65-809A-45472FE83A97}"/>
                </c:ext>
              </c:extLst>
            </c:dLbl>
            <c:dLbl>
              <c:idx val="4"/>
              <c:layout>
                <c:manualLayout>
                  <c:x val="6.9006900146652405E-3"/>
                  <c:y val="2.05430515231055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71-4F65-809A-45472FE83A97}"/>
                </c:ext>
              </c:extLst>
            </c:dLbl>
            <c:dLbl>
              <c:idx val="5"/>
              <c:layout>
                <c:manualLayout>
                  <c:x val="9.200920019553766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71-4F65-809A-45472FE83A97}"/>
                </c:ext>
              </c:extLst>
            </c:dLbl>
            <c:dLbl>
              <c:idx val="6"/>
              <c:layout>
                <c:manualLayout>
                  <c:x val="4.6004600097768831E-3"/>
                  <c:y val="4.1086103046211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71-4F65-809A-45472FE83A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Statewide!$B$2:$H$2</c:f>
              <c:numCache>
                <c:formatCode>General</c:formatCode>
                <c:ptCount val="7"/>
                <c:pt idx="0">
                  <c:v>2019</c:v>
                </c:pt>
                <c:pt idx="1">
                  <c:v>2020</c:v>
                </c:pt>
                <c:pt idx="2">
                  <c:v>2021</c:v>
                </c:pt>
                <c:pt idx="3">
                  <c:v>2022</c:v>
                </c:pt>
                <c:pt idx="4">
                  <c:v>2023</c:v>
                </c:pt>
                <c:pt idx="5">
                  <c:v>2024</c:v>
                </c:pt>
                <c:pt idx="6">
                  <c:v>2025</c:v>
                </c:pt>
              </c:numCache>
            </c:numRef>
          </c:cat>
          <c:val>
            <c:numRef>
              <c:f>Statewide!$B$8:$H$8</c:f>
              <c:numCache>
                <c:formatCode>_("$"* #,##0_);_("$"* \(#,##0\);_("$"* "-"??_);_(@_)</c:formatCode>
                <c:ptCount val="7"/>
                <c:pt idx="0">
                  <c:v>12622806</c:v>
                </c:pt>
                <c:pt idx="1">
                  <c:v>18723282</c:v>
                </c:pt>
                <c:pt idx="2">
                  <c:v>22301451</c:v>
                </c:pt>
                <c:pt idx="3">
                  <c:v>20928654</c:v>
                </c:pt>
                <c:pt idx="4">
                  <c:v>19035776</c:v>
                </c:pt>
                <c:pt idx="5">
                  <c:v>18571676</c:v>
                </c:pt>
                <c:pt idx="6">
                  <c:v>14336513</c:v>
                </c:pt>
              </c:numCache>
            </c:numRef>
          </c:val>
          <c:extLst>
            <c:ext xmlns:c16="http://schemas.microsoft.com/office/drawing/2014/chart" uri="{C3380CC4-5D6E-409C-BE32-E72D297353CC}">
              <c16:uniqueId val="{00000001-4E8B-4D76-B21E-3D715373A6DC}"/>
            </c:ext>
          </c:extLst>
        </c:ser>
        <c:dLbls>
          <c:showLegendKey val="0"/>
          <c:showVal val="0"/>
          <c:showCatName val="0"/>
          <c:showSerName val="0"/>
          <c:showPercent val="0"/>
          <c:showBubbleSize val="0"/>
        </c:dLbls>
        <c:gapWidth val="219"/>
        <c:overlap val="-27"/>
        <c:axId val="715249560"/>
        <c:axId val="715251200"/>
      </c:barChart>
      <c:catAx>
        <c:axId val="715249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15251200"/>
        <c:crosses val="autoZero"/>
        <c:auto val="1"/>
        <c:lblAlgn val="ctr"/>
        <c:lblOffset val="100"/>
        <c:noMultiLvlLbl val="0"/>
      </c:catAx>
      <c:valAx>
        <c:axId val="715251200"/>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15249560"/>
        <c:crosses val="autoZero"/>
        <c:crossBetween val="between"/>
      </c:valAx>
      <c:spPr>
        <a:noFill/>
        <a:ln>
          <a:noFill/>
        </a:ln>
        <a:effectLst/>
      </c:spPr>
    </c:plotArea>
    <c:legend>
      <c:legendPos val="b"/>
      <c:layout>
        <c:manualLayout>
          <c:xMode val="edge"/>
          <c:yMode val="edge"/>
          <c:x val="0.65390748402472154"/>
          <c:y val="0.14035468334815182"/>
          <c:w val="0.31899770828265733"/>
          <c:h val="9.942114876740468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a:latin typeface="Arial" panose="020B0604020202020204" pitchFamily="34" charset="0"/>
                <a:cs typeface="Arial" panose="020B0604020202020204" pitchFamily="34" charset="0"/>
              </a:rPr>
              <a:t>Number of Senior Meals Funded</a:t>
            </a:r>
            <a:r>
              <a:rPr lang="en-US" sz="2800" b="1" baseline="0">
                <a:latin typeface="Arial" panose="020B0604020202020204" pitchFamily="34" charset="0"/>
                <a:cs typeface="Arial" panose="020B0604020202020204" pitchFamily="34" charset="0"/>
              </a:rPr>
              <a:t> </a:t>
            </a:r>
            <a:endParaRPr lang="en-US" sz="2800" b="1">
              <a:latin typeface="Arial" panose="020B0604020202020204" pitchFamily="34" charset="0"/>
              <a:cs typeface="Arial" panose="020B0604020202020204" pitchFamily="34" charset="0"/>
            </a:endParaRPr>
          </a:p>
        </c:rich>
      </c:tx>
      <c:layout>
        <c:manualLayout>
          <c:xMode val="edge"/>
          <c:yMode val="edge"/>
          <c:x val="0.27738338520576689"/>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67B9"/>
            </a:solidFill>
            <a:ln>
              <a:noFill/>
            </a:ln>
            <a:effectLst/>
          </c:spPr>
          <c:invertIfNegative val="0"/>
          <c:dPt>
            <c:idx val="3"/>
            <c:invertIfNegative val="0"/>
            <c:bubble3D val="0"/>
            <c:spPr>
              <a:solidFill>
                <a:srgbClr val="33A3FF"/>
              </a:solidFill>
              <a:ln>
                <a:noFill/>
              </a:ln>
              <a:effectLst/>
            </c:spPr>
            <c:extLst>
              <c:ext xmlns:c16="http://schemas.microsoft.com/office/drawing/2014/chart" uri="{C3380CC4-5D6E-409C-BE32-E72D297353CC}">
                <c16:uniqueId val="{00000006-6CB5-408A-B2FF-C01A26B4FD1C}"/>
              </c:ext>
            </c:extLst>
          </c:dPt>
          <c:dPt>
            <c:idx val="4"/>
            <c:invertIfNegative val="0"/>
            <c:bubble3D val="0"/>
            <c:spPr>
              <a:solidFill>
                <a:srgbClr val="33A3FF"/>
              </a:solidFill>
              <a:ln>
                <a:noFill/>
              </a:ln>
              <a:effectLst/>
            </c:spPr>
            <c:extLst>
              <c:ext xmlns:c16="http://schemas.microsoft.com/office/drawing/2014/chart" uri="{C3380CC4-5D6E-409C-BE32-E72D297353CC}">
                <c16:uniqueId val="{00000001-F986-4835-85F5-D4489527316C}"/>
              </c:ext>
            </c:extLst>
          </c:dPt>
          <c:dPt>
            <c:idx val="5"/>
            <c:invertIfNegative val="0"/>
            <c:bubble3D val="0"/>
            <c:spPr>
              <a:solidFill>
                <a:srgbClr val="33A3FF"/>
              </a:solidFill>
              <a:ln>
                <a:noFill/>
              </a:ln>
              <a:effectLst/>
            </c:spPr>
            <c:extLst>
              <c:ext xmlns:c16="http://schemas.microsoft.com/office/drawing/2014/chart" uri="{C3380CC4-5D6E-409C-BE32-E72D297353CC}">
                <c16:uniqueId val="{00000003-F986-4835-85F5-D4489527316C}"/>
              </c:ext>
            </c:extLst>
          </c:dPt>
          <c:dPt>
            <c:idx val="6"/>
            <c:invertIfNegative val="0"/>
            <c:bubble3D val="0"/>
            <c:spPr>
              <a:solidFill>
                <a:srgbClr val="33A3FF"/>
              </a:solidFill>
              <a:ln>
                <a:noFill/>
              </a:ln>
              <a:effectLst/>
            </c:spPr>
            <c:extLst>
              <c:ext xmlns:c16="http://schemas.microsoft.com/office/drawing/2014/chart" uri="{C3380CC4-5D6E-409C-BE32-E72D297353CC}">
                <c16:uniqueId val="{00000005-F986-4835-85F5-D4489527316C}"/>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CB5-408A-B2FF-C01A26B4FD1C}"/>
                </c:ext>
              </c:extLst>
            </c:dLbl>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6CB5-408A-B2FF-C01A26B4FD1C}"/>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CB5-408A-B2FF-C01A26B4FD1C}"/>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6CB5-408A-B2FF-C01A26B4FD1C}"/>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986-4835-85F5-D4489527316C}"/>
                </c:ext>
              </c:extLst>
            </c:dLbl>
            <c:dLbl>
              <c:idx val="5"/>
              <c:layout>
                <c:manualLayout>
                  <c:x val="1.1875257433606389E-3"/>
                  <c:y val="4.66961233259103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86-4835-85F5-D4489527316C}"/>
                </c:ext>
              </c:extLst>
            </c:dLbl>
            <c:dLbl>
              <c:idx val="6"/>
              <c:layout>
                <c:manualLayout>
                  <c:x val="0"/>
                  <c:y val="4.245108556952210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86-4835-85F5-D448952731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Statewide!$B$2:$H$2</c:f>
              <c:numCache>
                <c:formatCode>General</c:formatCode>
                <c:ptCount val="7"/>
                <c:pt idx="0">
                  <c:v>2019</c:v>
                </c:pt>
                <c:pt idx="1">
                  <c:v>2020</c:v>
                </c:pt>
                <c:pt idx="2">
                  <c:v>2021</c:v>
                </c:pt>
                <c:pt idx="3">
                  <c:v>2022</c:v>
                </c:pt>
                <c:pt idx="4">
                  <c:v>2023</c:v>
                </c:pt>
                <c:pt idx="5">
                  <c:v>2024</c:v>
                </c:pt>
                <c:pt idx="6">
                  <c:v>2025</c:v>
                </c:pt>
              </c:numCache>
            </c:numRef>
          </c:cat>
          <c:val>
            <c:numRef>
              <c:f>Statewide!$B$14:$H$14</c:f>
              <c:numCache>
                <c:formatCode>_(* #,##0_);_(* \(#,##0\);_(* "-"??_);_(@_)</c:formatCode>
                <c:ptCount val="7"/>
                <c:pt idx="0">
                  <c:v>2379581</c:v>
                </c:pt>
                <c:pt idx="1">
                  <c:v>3409843</c:v>
                </c:pt>
                <c:pt idx="2">
                  <c:v>3444889</c:v>
                </c:pt>
                <c:pt idx="3">
                  <c:v>2812991.1290322579</c:v>
                </c:pt>
                <c:pt idx="4">
                  <c:v>2391188.8252436938</c:v>
                </c:pt>
                <c:pt idx="5">
                  <c:v>2221800.6326236655</c:v>
                </c:pt>
                <c:pt idx="6">
                  <c:v>1665176.5867266478</c:v>
                </c:pt>
              </c:numCache>
            </c:numRef>
          </c:val>
          <c:extLst>
            <c:ext xmlns:c16="http://schemas.microsoft.com/office/drawing/2014/chart" uri="{C3380CC4-5D6E-409C-BE32-E72D297353CC}">
              <c16:uniqueId val="{00000006-F986-4835-85F5-D4489527316C}"/>
            </c:ext>
          </c:extLst>
        </c:ser>
        <c:dLbls>
          <c:showLegendKey val="0"/>
          <c:showVal val="0"/>
          <c:showCatName val="0"/>
          <c:showSerName val="0"/>
          <c:showPercent val="0"/>
          <c:showBubbleSize val="0"/>
        </c:dLbls>
        <c:gapWidth val="219"/>
        <c:overlap val="-27"/>
        <c:axId val="854451440"/>
        <c:axId val="854446848"/>
      </c:barChart>
      <c:catAx>
        <c:axId val="85445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4446848"/>
        <c:crosses val="autoZero"/>
        <c:auto val="1"/>
        <c:lblAlgn val="ctr"/>
        <c:lblOffset val="100"/>
        <c:noMultiLvlLbl val="0"/>
      </c:catAx>
      <c:valAx>
        <c:axId val="854446848"/>
        <c:scaling>
          <c:orientation val="minMax"/>
          <c:max val="35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544514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0.90077</cdr:x>
      <cdr:y>0.1345</cdr:y>
    </cdr:from>
    <cdr:to>
      <cdr:x>0.9398</cdr:x>
      <cdr:y>0.53856</cdr:y>
    </cdr:to>
    <cdr:sp macro="" textlink="">
      <cdr:nvSpPr>
        <cdr:cNvPr id="2" name="Rectangle 1">
          <a:extLst xmlns:a="http://schemas.openxmlformats.org/drawingml/2006/main">
            <a:ext uri="{FF2B5EF4-FFF2-40B4-BE49-F238E27FC236}">
              <a16:creationId xmlns:a16="http://schemas.microsoft.com/office/drawing/2014/main" id="{DB22BC6E-D965-D813-E7C4-D7A64944ACAE}"/>
            </a:ext>
          </a:extLst>
        </cdr:cNvPr>
        <cdr:cNvSpPr/>
      </cdr:nvSpPr>
      <cdr:spPr>
        <a:xfrm xmlns:a="http://schemas.openxmlformats.org/drawingml/2006/main">
          <a:off x="9633278" y="754711"/>
          <a:ext cx="417407" cy="2267364"/>
        </a:xfrm>
        <a:prstGeom xmlns:a="http://schemas.openxmlformats.org/drawingml/2006/main" prst="rect">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latin typeface="Arial" panose="020B0604020202020204" pitchFamily="34" charset="0"/>
          </a:endParaRPr>
        </a:p>
      </cdr:txBody>
    </cdr:sp>
  </cdr:relSizeAnchor>
  <cdr:relSizeAnchor xmlns:cdr="http://schemas.openxmlformats.org/drawingml/2006/chartDrawing">
    <cdr:from>
      <cdr:x>0.72302</cdr:x>
      <cdr:y>0.1345</cdr:y>
    </cdr:from>
    <cdr:to>
      <cdr:x>0.76205</cdr:x>
      <cdr:y>0.40701</cdr:y>
    </cdr:to>
    <cdr:sp macro="" textlink="">
      <cdr:nvSpPr>
        <cdr:cNvPr id="3" name="Left Brace 2">
          <a:extLst xmlns:a="http://schemas.openxmlformats.org/drawingml/2006/main">
            <a:ext uri="{FF2B5EF4-FFF2-40B4-BE49-F238E27FC236}">
              <a16:creationId xmlns:a16="http://schemas.microsoft.com/office/drawing/2014/main" id="{2FF678AE-09AB-1B26-84F4-0D847C0D6F31}"/>
            </a:ext>
          </a:extLst>
        </cdr:cNvPr>
        <cdr:cNvSpPr/>
      </cdr:nvSpPr>
      <cdr:spPr>
        <a:xfrm xmlns:a="http://schemas.openxmlformats.org/drawingml/2006/main">
          <a:off x="7732341" y="754709"/>
          <a:ext cx="417443" cy="1529189"/>
        </a:xfrm>
        <a:prstGeom xmlns:a="http://schemas.openxmlformats.org/drawingml/2006/main" prst="leftBrac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latin typeface="Arial" panose="020B0604020202020204" pitchFamily="34" charset="0"/>
          </a:endParaRPr>
        </a:p>
      </cdr:txBody>
    </cdr:sp>
  </cdr:relSizeAnchor>
  <cdr:relSizeAnchor xmlns:cdr="http://schemas.openxmlformats.org/drawingml/2006/chartDrawing">
    <cdr:from>
      <cdr:x>0.61403</cdr:x>
      <cdr:y>0.18053</cdr:y>
    </cdr:from>
    <cdr:to>
      <cdr:x>0.74968</cdr:x>
      <cdr:y>0.31217</cdr:y>
    </cdr:to>
    <cdr:sp macro="" textlink="">
      <cdr:nvSpPr>
        <cdr:cNvPr id="5" name="TextBox 7">
          <a:extLst xmlns:a="http://schemas.openxmlformats.org/drawingml/2006/main">
            <a:ext uri="{FF2B5EF4-FFF2-40B4-BE49-F238E27FC236}">
              <a16:creationId xmlns:a16="http://schemas.microsoft.com/office/drawing/2014/main" id="{CDFF25F8-268F-700C-0531-786F71DFE13F}"/>
            </a:ext>
          </a:extLst>
        </cdr:cNvPr>
        <cdr:cNvSpPr txBox="1"/>
      </cdr:nvSpPr>
      <cdr:spPr>
        <a:xfrm xmlns:a="http://schemas.openxmlformats.org/drawingml/2006/main">
          <a:off x="6566766" y="1013028"/>
          <a:ext cx="1450710" cy="7386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400" dirty="0">
              <a:latin typeface="Arial" panose="020B0604020202020204" pitchFamily="34" charset="0"/>
            </a:rPr>
            <a:t>1.22 M meals x $8.36/meal = </a:t>
          </a:r>
        </a:p>
        <a:p xmlns:a="http://schemas.openxmlformats.org/drawingml/2006/main">
          <a:r>
            <a:rPr lang="en-US" sz="1400" b="1" dirty="0">
              <a:latin typeface="Arial" panose="020B0604020202020204" pitchFamily="34" charset="0"/>
            </a:rPr>
            <a:t>$10 M gap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2283"/>
          </a:xfrm>
          <a:prstGeom prst="rect">
            <a:avLst/>
          </a:prstGeom>
        </p:spPr>
        <p:txBody>
          <a:bodyPr vert="horz" lIns="96648" tIns="48325" rIns="96648" bIns="48325" rtlCol="0"/>
          <a:lstStyle>
            <a:lvl1pPr algn="l">
              <a:defRPr sz="13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4144012" y="1"/>
            <a:ext cx="3169920" cy="482283"/>
          </a:xfrm>
          <a:prstGeom prst="rect">
            <a:avLst/>
          </a:prstGeom>
        </p:spPr>
        <p:txBody>
          <a:bodyPr vert="horz" lIns="96648" tIns="48325" rIns="96648" bIns="48325" rtlCol="0"/>
          <a:lstStyle>
            <a:lvl1pPr algn="r">
              <a:defRPr sz="1300" b="0" i="0">
                <a:latin typeface="Arial" panose="020B0604020202020204" pitchFamily="34" charset="0"/>
              </a:defRPr>
            </a:lvl1pPr>
          </a:lstStyle>
          <a:p>
            <a:fld id="{4EEF7898-0263-B140-B8E3-8B6113631044}" type="datetimeFigureOut">
              <a:rPr lang="en-US" smtClean="0"/>
              <a:pPr/>
              <a:t>3/3/2023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620581"/>
            <a:ext cx="5852160" cy="3780471"/>
          </a:xfrm>
          <a:prstGeom prst="rect">
            <a:avLst/>
          </a:prstGeom>
        </p:spPr>
        <p:txBody>
          <a:bodyPr vert="horz" lIns="96648" tIns="48325" rIns="96648"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8921"/>
            <a:ext cx="3169920" cy="482282"/>
          </a:xfrm>
          <a:prstGeom prst="rect">
            <a:avLst/>
          </a:prstGeom>
        </p:spPr>
        <p:txBody>
          <a:bodyPr vert="horz" lIns="96648" tIns="48325" rIns="96648" bIns="48325" rtlCol="0" anchor="b"/>
          <a:lstStyle>
            <a:lvl1pPr algn="l">
              <a:defRPr sz="13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4012" y="9118921"/>
            <a:ext cx="3169920" cy="482282"/>
          </a:xfrm>
          <a:prstGeom prst="rect">
            <a:avLst/>
          </a:prstGeom>
        </p:spPr>
        <p:txBody>
          <a:bodyPr vert="horz" lIns="96648" tIns="48325" rIns="96648" bIns="48325" rtlCol="0" anchor="b"/>
          <a:lstStyle>
            <a:lvl1pPr algn="r">
              <a:defRPr sz="1300" b="0" i="0">
                <a:latin typeface="Arial" panose="020B0604020202020204" pitchFamily="34" charset="0"/>
              </a:defRPr>
            </a:lvl1pPr>
          </a:lstStyle>
          <a:p>
            <a:fld id="{26D78473-09E3-7044-89E0-A5E5650D208A}" type="slidenum">
              <a:rPr lang="en-US" smtClean="0"/>
              <a:pPr/>
              <a:t>‹#›</a:t>
            </a:fld>
            <a:endParaRPr lang="en-US"/>
          </a:p>
        </p:txBody>
      </p:sp>
    </p:spTree>
    <p:extLst>
      <p:ext uri="{BB962C8B-B14F-4D97-AF65-F5344CB8AC3E}">
        <p14:creationId xmlns:p14="http://schemas.microsoft.com/office/powerpoint/2010/main" val="248218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D78473-09E3-7044-89E0-A5E5650D208A}" type="slidenum">
              <a:rPr lang="en-US" smtClean="0"/>
              <a:pPr/>
              <a:t>1</a:t>
            </a:fld>
            <a:endParaRPr lang="en-US"/>
          </a:p>
        </p:txBody>
      </p:sp>
    </p:spTree>
    <p:extLst>
      <p:ext uri="{BB962C8B-B14F-4D97-AF65-F5344CB8AC3E}">
        <p14:creationId xmlns:p14="http://schemas.microsoft.com/office/powerpoint/2010/main" val="370865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lang="en-US" dirty="0"/>
              <a:t>Difference from blue and green bars is carryover funding that goes to the next year.  While we want to minimize carryover, the goal is to obligate funds to those most in need utilizing credible/reliable meal providers.  As pandemic funds significantly augmented base senior meals funding (2019 levels) in 2020 thru 2024, the AAA network worked diligently to get meals to older adults with the high levels of food insecurity and need.  We judiciously managed these funds by tapering the funding influx (peaks) and spreading out the obligated program funding over multiple years, as allowed by federal and state regulation, to avoid overwhelming our expanded network of meal providers rather than spending all the funds within the year the funds became available.  </a:t>
            </a:r>
          </a:p>
          <a:p>
            <a:endParaRPr lang="en-US" dirty="0"/>
          </a:p>
          <a:p>
            <a:r>
              <a:rPr lang="en-US" dirty="0"/>
              <a:t>Carryover:</a:t>
            </a:r>
          </a:p>
          <a:p>
            <a:r>
              <a:rPr lang="en-US" dirty="0"/>
              <a:t>2019 to 2020 of $2,016,386</a:t>
            </a:r>
          </a:p>
          <a:p>
            <a:pPr defTabSz="966481"/>
            <a:r>
              <a:rPr lang="en-US" dirty="0"/>
              <a:t>2020 to 2021 of $10,253,091</a:t>
            </a:r>
          </a:p>
          <a:p>
            <a:pPr defTabSz="966481">
              <a:defRPr/>
            </a:pPr>
            <a:r>
              <a:rPr lang="en-US" dirty="0"/>
              <a:t>2021 to 2022 of $4,222,758</a:t>
            </a:r>
          </a:p>
          <a:p>
            <a:pPr defTabSz="966481"/>
            <a:r>
              <a:rPr lang="en-US" dirty="0"/>
              <a:t>2022 to 2023 of $2,768,137 (estimated)</a:t>
            </a:r>
          </a:p>
          <a:p>
            <a:pPr defTabSz="966481"/>
            <a:r>
              <a:rPr lang="en-US" dirty="0"/>
              <a:t>2023 to 2024 of $200,000 (estimated)</a:t>
            </a:r>
          </a:p>
          <a:p>
            <a:pPr defTabSz="966481"/>
            <a:r>
              <a:rPr lang="en-US" dirty="0"/>
              <a:t>2024 to 2025 of $150,000 (estimated)</a:t>
            </a:r>
          </a:p>
          <a:p>
            <a:pPr defTabSz="966481"/>
            <a:endParaRPr lang="en-US"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reimbursement rate for meals is an (weighted) average across the state.  We anticipate a $10M gap in funding in 2024 and a $15M gap in 2025 when ARPA funding will be exhausted.  AAAs and our partners are not meeting senior meal needs in 2023 and the demand for meals will continue to grow while funding is projected to significantly decline.</a:t>
            </a:r>
          </a:p>
          <a:p>
            <a:endParaRPr lang="en-US" dirty="0"/>
          </a:p>
          <a:p>
            <a:pPr defTabSz="966481"/>
            <a:r>
              <a:rPr lang="en-US" dirty="0"/>
              <a:t>The number of meals served in 2019 thru 2021 comes directly from </a:t>
            </a:r>
            <a:r>
              <a:rPr lang="en-US" dirty="0" err="1"/>
              <a:t>PeerPlace</a:t>
            </a:r>
            <a:r>
              <a:rPr lang="en-US" dirty="0"/>
              <a:t>.  The 2022 number of meals served is an estimate and will be updated when that data is available from </a:t>
            </a:r>
            <a:r>
              <a:rPr lang="en-US" dirty="0" err="1"/>
              <a:t>PeerPlace</a:t>
            </a:r>
            <a:r>
              <a:rPr lang="en-US" dirty="0"/>
              <a:t>.  The estimated number of meals served in 2022, 2023, 2024 and 2025 are based on project funding obligations divided by the estimated total cost per meal, which includes food, labor, facilities, equipment, packaging, and delivery.  The estimated total cost per meal is a blended unit rate for congregate and home delivered meals statewide and was projected at $7.44/meal in 2022, $7.96/meal in 2023, $8.36/meal in 2024, and $8.61/meal in 2025.  </a:t>
            </a:r>
          </a:p>
          <a:p>
            <a:endParaRPr lang="en-US" dirty="0"/>
          </a:p>
          <a:p>
            <a:r>
              <a:rPr lang="en-US" dirty="0"/>
              <a:t>Estimated gap in 2023 is 1.22M meals x $8.36/meal or approx. $10.2 M. The gap widens in 2025 when all COVID stimulus funds are exhausted and grows to $15,3 M.</a:t>
            </a:r>
          </a:p>
        </p:txBody>
      </p:sp>
      <p:sp>
        <p:nvSpPr>
          <p:cNvPr id="4" name="Slide Number Placeholder 3"/>
          <p:cNvSpPr>
            <a:spLocks noGrp="1"/>
          </p:cNvSpPr>
          <p:nvPr>
            <p:ph type="sldNum" sz="quarter" idx="5"/>
          </p:nvPr>
        </p:nvSpPr>
        <p:spPr/>
        <p:txBody>
          <a:bodyPr/>
          <a:lstStyle/>
          <a:p>
            <a:fld id="{26D78473-09E3-7044-89E0-A5E5650D208A}" type="slidenum">
              <a:rPr lang="en-US" smtClean="0"/>
              <a:pPr/>
              <a:t>3</a:t>
            </a:fld>
            <a:endParaRPr lang="en-US"/>
          </a:p>
        </p:txBody>
      </p:sp>
    </p:spTree>
    <p:extLst>
      <p:ext uri="{BB962C8B-B14F-4D97-AF65-F5344CB8AC3E}">
        <p14:creationId xmlns:p14="http://schemas.microsoft.com/office/powerpoint/2010/main" val="420582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decline in congregate dining is a factor of the pandemic and of changing needs and preferences of older adults.  Congregate dining is a less expensive service due to efficiencies of meals delivered in group settings.  Home-delivered meals are more expensive due to additional packaging and delivery costs.  Clients served data from </a:t>
            </a:r>
            <a:r>
              <a:rPr lang="en-US" dirty="0" err="1"/>
              <a:t>PeerPlace</a:t>
            </a:r>
            <a:r>
              <a:rPr lang="en-US" dirty="0"/>
              <a:t> for 2019 thru 2021. The 2022 Clients served data is an estimate and will be updated when that data is available from </a:t>
            </a:r>
            <a:r>
              <a:rPr lang="en-US" dirty="0" err="1"/>
              <a:t>PeerPlace</a:t>
            </a:r>
            <a:r>
              <a:rPr lang="en-US" dirty="0"/>
              <a:t>. </a:t>
            </a:r>
          </a:p>
        </p:txBody>
      </p:sp>
      <p:sp>
        <p:nvSpPr>
          <p:cNvPr id="4" name="Slide Number Placeholder 3"/>
          <p:cNvSpPr>
            <a:spLocks noGrp="1"/>
          </p:cNvSpPr>
          <p:nvPr>
            <p:ph type="sldNum" sz="quarter" idx="5"/>
          </p:nvPr>
        </p:nvSpPr>
        <p:spPr/>
        <p:txBody>
          <a:bodyPr/>
          <a:lstStyle/>
          <a:p>
            <a:fld id="{26D78473-09E3-7044-89E0-A5E5650D208A}" type="slidenum">
              <a:rPr lang="en-US" smtClean="0"/>
              <a:pPr/>
              <a:t>4</a:t>
            </a:fld>
            <a:endParaRPr lang="en-US"/>
          </a:p>
        </p:txBody>
      </p:sp>
    </p:spTree>
    <p:extLst>
      <p:ext uri="{BB962C8B-B14F-4D97-AF65-F5344CB8AC3E}">
        <p14:creationId xmlns:p14="http://schemas.microsoft.com/office/powerpoint/2010/main" val="3449281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1">
              <a:defRPr/>
            </a:pPr>
            <a:r>
              <a:rPr lang="en-US" sz="1300" dirty="0">
                <a:solidFill>
                  <a:srgbClr val="13294B"/>
                </a:solidFill>
              </a:rPr>
              <a:t>Inflation has hit providers hard in 2021, 2022 and continues to be felt in 2023. The statewide average cost per meal (includes congregate and home delivered meals) in 2020 was $5.49.  The estimated cost per meal in 2022 is $7.44 and in 2024 is $8.36.</a:t>
            </a:r>
          </a:p>
          <a:p>
            <a:pPr defTabSz="966481">
              <a:defRPr/>
            </a:pPr>
            <a:endParaRPr lang="en-US" sz="1300" dirty="0">
              <a:solidFill>
                <a:srgbClr val="13294B"/>
              </a:solidFill>
            </a:endParaRPr>
          </a:p>
          <a:p>
            <a:pPr defTabSz="966481">
              <a:defRPr/>
            </a:pPr>
            <a:endParaRPr lang="en-US" sz="1300" dirty="0">
              <a:solidFill>
                <a:srgbClr val="13294B"/>
              </a:solidFill>
            </a:endParaRPr>
          </a:p>
          <a:p>
            <a:pPr defTabSz="966481">
              <a:defRPr/>
            </a:pPr>
            <a:r>
              <a:rPr lang="en-US" sz="1300" dirty="0">
                <a:solidFill>
                  <a:srgbClr val="13294B"/>
                </a:solidFill>
              </a:rPr>
              <a:t>Some nonprofit providers have lost over 50% of their volunteer drivers due to the pandemic.  Using paid drivers increases meal costs as personnel becomes a larger budget line item. </a:t>
            </a:r>
          </a:p>
          <a:p>
            <a:endParaRPr lang="en-US" dirty="0"/>
          </a:p>
        </p:txBody>
      </p:sp>
      <p:sp>
        <p:nvSpPr>
          <p:cNvPr id="4" name="Slide Number Placeholder 3"/>
          <p:cNvSpPr>
            <a:spLocks noGrp="1"/>
          </p:cNvSpPr>
          <p:nvPr>
            <p:ph type="sldNum" sz="quarter" idx="5"/>
          </p:nvPr>
        </p:nvSpPr>
        <p:spPr/>
        <p:txBody>
          <a:bodyPr/>
          <a:lstStyle/>
          <a:p>
            <a:fld id="{26D78473-09E3-7044-89E0-A5E5650D208A}" type="slidenum">
              <a:rPr lang="en-US" smtClean="0"/>
              <a:t>5</a:t>
            </a:fld>
            <a:endParaRPr lang="en-US"/>
          </a:p>
        </p:txBody>
      </p:sp>
    </p:spTree>
    <p:extLst>
      <p:ext uri="{BB962C8B-B14F-4D97-AF65-F5344CB8AC3E}">
        <p14:creationId xmlns:p14="http://schemas.microsoft.com/office/powerpoint/2010/main" val="139271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state again that meals help older adults stay in their community homes.  Meals reduce hunger, create opportunities for social interaction and support independent living. </a:t>
            </a:r>
          </a:p>
          <a:p>
            <a:endParaRPr lang="en-US" dirty="0"/>
          </a:p>
          <a:p>
            <a:r>
              <a:rPr lang="en-US" dirty="0"/>
              <a:t>Volunteers are most often replaced with paid staff drivers. There can be efficiencies in this model. We know, too, that delivery of several frozen meals at one time is increasingly common and this can be a good solution for some, but not all older adults.</a:t>
            </a:r>
          </a:p>
        </p:txBody>
      </p:sp>
      <p:sp>
        <p:nvSpPr>
          <p:cNvPr id="4" name="Slide Number Placeholder 3"/>
          <p:cNvSpPr>
            <a:spLocks noGrp="1"/>
          </p:cNvSpPr>
          <p:nvPr>
            <p:ph type="sldNum" sz="quarter" idx="5"/>
          </p:nvPr>
        </p:nvSpPr>
        <p:spPr/>
        <p:txBody>
          <a:bodyPr/>
          <a:lstStyle/>
          <a:p>
            <a:fld id="{26D78473-09E3-7044-89E0-A5E5650D208A}" type="slidenum">
              <a:rPr lang="en-US" smtClean="0"/>
              <a:pPr/>
              <a:t>6</a:t>
            </a:fld>
            <a:endParaRPr lang="en-US"/>
          </a:p>
        </p:txBody>
      </p:sp>
    </p:spTree>
    <p:extLst>
      <p:ext uri="{BB962C8B-B14F-4D97-AF65-F5344CB8AC3E}">
        <p14:creationId xmlns:p14="http://schemas.microsoft.com/office/powerpoint/2010/main" val="280776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Senior Meals and Services Coalition was formed under the umbrella of the Minnesota Association of Area Agencies on Aging. All stakeholders interested in services that support older adults to live with independence in their homes and communities and to support their family caregivers are welcome to participate. </a:t>
            </a:r>
          </a:p>
        </p:txBody>
      </p:sp>
      <p:sp>
        <p:nvSpPr>
          <p:cNvPr id="4" name="Slide Number Placeholder 3"/>
          <p:cNvSpPr>
            <a:spLocks noGrp="1"/>
          </p:cNvSpPr>
          <p:nvPr>
            <p:ph type="sldNum" sz="quarter" idx="5"/>
          </p:nvPr>
        </p:nvSpPr>
        <p:spPr/>
        <p:txBody>
          <a:bodyPr/>
          <a:lstStyle/>
          <a:p>
            <a:fld id="{53DE2BB8-D408-3344-A260-CDA79B9CC122}" type="slidenum">
              <a:rPr lang="en-US" smtClean="0"/>
              <a:t>7</a:t>
            </a:fld>
            <a:endParaRPr lang="en-US"/>
          </a:p>
        </p:txBody>
      </p:sp>
    </p:spTree>
    <p:extLst>
      <p:ext uri="{BB962C8B-B14F-4D97-AF65-F5344CB8AC3E}">
        <p14:creationId xmlns:p14="http://schemas.microsoft.com/office/powerpoint/2010/main" val="1914918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63611"/>
            <a:ext cx="9144000" cy="2387600"/>
          </a:xfrm>
        </p:spPr>
        <p:txBody>
          <a:bodyPr anchor="b">
            <a:normAutofit/>
          </a:bodyPr>
          <a:lstStyle>
            <a:lvl1pPr algn="ctr">
              <a:defRPr sz="6600" b="0">
                <a:solidFill>
                  <a:srgbClr val="13294B"/>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p:nvPr>
        </p:nvSpPr>
        <p:spPr>
          <a:xfrm>
            <a:off x="1524000" y="4443286"/>
            <a:ext cx="9144000" cy="1655762"/>
          </a:xfrm>
        </p:spPr>
        <p:txBody>
          <a:bodyPr>
            <a:normAutofit/>
          </a:bodyPr>
          <a:lstStyle>
            <a:lvl1pPr marL="0" indent="0" algn="ctr">
              <a:buNone/>
              <a:defRPr sz="3000" b="0" i="0">
                <a:solidFill>
                  <a:srgbClr val="13294B"/>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1">
            <a:extLst>
              <a:ext uri="{FF2B5EF4-FFF2-40B4-BE49-F238E27FC236}">
                <a16:creationId xmlns:a16="http://schemas.microsoft.com/office/drawing/2014/main" id="{B0081622-01D8-6C47-B026-3E114FBE837F}"/>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3E52C0-D5F7-5141-AC09-08D72813C849}" type="datetimeFigureOut">
              <a:rPr lang="en-US" b="0" i="0" smtClean="0">
                <a:latin typeface="Arial" panose="020B0604020202020204" pitchFamily="34" charset="0"/>
              </a:rPr>
              <a:pPr/>
              <a:t>3/3/2023</a:t>
            </a:fld>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DA54779A-1E66-8241-A26A-629A84838C0F}"/>
              </a:ext>
            </a:extLst>
          </p:cNvPr>
          <p:cNvPicPr>
            <a:picLocks noChangeAspect="1"/>
          </p:cNvPicPr>
          <p:nvPr userDrawn="1"/>
        </p:nvPicPr>
        <p:blipFill rotWithShape="1">
          <a:blip r:embed="rId2">
            <a:alphaModFix amt="40000"/>
          </a:blip>
          <a:srcRect l="32131" b="22023"/>
          <a:stretch/>
        </p:blipFill>
        <p:spPr>
          <a:xfrm>
            <a:off x="0" y="1510360"/>
            <a:ext cx="3518891" cy="5347640"/>
          </a:xfrm>
          <a:prstGeom prst="rect">
            <a:avLst/>
          </a:prstGeom>
        </p:spPr>
      </p:pic>
      <p:pic>
        <p:nvPicPr>
          <p:cNvPr id="10" name="Picture 9" descr="Icon&#10;&#10;Description automatically generated">
            <a:extLst>
              <a:ext uri="{FF2B5EF4-FFF2-40B4-BE49-F238E27FC236}">
                <a16:creationId xmlns:a16="http://schemas.microsoft.com/office/drawing/2014/main" id="{371D65BC-99C4-CC44-9D5D-96D224F3ED55}"/>
              </a:ext>
            </a:extLst>
          </p:cNvPr>
          <p:cNvPicPr>
            <a:picLocks noChangeAspect="1"/>
          </p:cNvPicPr>
          <p:nvPr userDrawn="1"/>
        </p:nvPicPr>
        <p:blipFill>
          <a:blip r:embed="rId3"/>
          <a:stretch>
            <a:fillRect/>
          </a:stretch>
        </p:blipFill>
        <p:spPr>
          <a:xfrm>
            <a:off x="11149994" y="421828"/>
            <a:ext cx="624116" cy="824519"/>
          </a:xfrm>
          <a:prstGeom prst="rect">
            <a:avLst/>
          </a:prstGeom>
        </p:spPr>
      </p:pic>
    </p:spTree>
    <p:extLst>
      <p:ext uri="{BB962C8B-B14F-4D97-AF65-F5344CB8AC3E}">
        <p14:creationId xmlns:p14="http://schemas.microsoft.com/office/powerpoint/2010/main" val="125987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rgbClr val="13294B"/>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13294B"/>
                </a:solidFill>
              </a:defRPr>
            </a:lvl1pPr>
            <a:lvl2pPr>
              <a:defRPr>
                <a:solidFill>
                  <a:srgbClr val="13294B"/>
                </a:solidFill>
              </a:defRPr>
            </a:lvl2pPr>
            <a:lvl3pPr>
              <a:defRPr>
                <a:solidFill>
                  <a:srgbClr val="13294B"/>
                </a:solidFill>
              </a:defRPr>
            </a:lvl3pPr>
            <a:lvl4pPr>
              <a:defRPr>
                <a:solidFill>
                  <a:srgbClr val="13294B"/>
                </a:solidFill>
              </a:defRPr>
            </a:lvl4pPr>
            <a:lvl5pPr>
              <a:defRPr>
                <a:solidFill>
                  <a:srgbClr val="1329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3E52C0-D5F7-5141-AC09-08D72813C849}"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BE6E6-E9FC-1E49-B213-A3C547CD6526}" type="slidenum">
              <a:rPr lang="en-US" smtClean="0"/>
              <a:t>‹#›</a:t>
            </a:fld>
            <a:endParaRPr lang="en-US"/>
          </a:p>
        </p:txBody>
      </p:sp>
    </p:spTree>
    <p:extLst>
      <p:ext uri="{BB962C8B-B14F-4D97-AF65-F5344CB8AC3E}">
        <p14:creationId xmlns:p14="http://schemas.microsoft.com/office/powerpoint/2010/main" val="2536614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50B2-6A3E-0A41-876D-5E95845335D3}"/>
              </a:ext>
            </a:extLst>
          </p:cNvPr>
          <p:cNvSpPr>
            <a:spLocks noGrp="1"/>
          </p:cNvSpPr>
          <p:nvPr>
            <p:ph type="ctrTitle"/>
          </p:nvPr>
        </p:nvSpPr>
        <p:spPr>
          <a:xfrm>
            <a:off x="1524000" y="1122363"/>
            <a:ext cx="9144000" cy="2387600"/>
          </a:xfrm>
          <a:prstGeom prst="rect">
            <a:avLst/>
          </a:prstGeom>
        </p:spPr>
        <p:txBody>
          <a:bodyPr anchor="b"/>
          <a:lstStyle>
            <a:lvl1pPr algn="ctr">
              <a:defRPr sz="6000">
                <a:solidFill>
                  <a:srgbClr val="13294B"/>
                </a:solidFill>
              </a:defRPr>
            </a:lvl1pPr>
          </a:lstStyle>
          <a:p>
            <a:r>
              <a:rPr lang="en-US"/>
              <a:t>Click to edit Master title style</a:t>
            </a:r>
          </a:p>
        </p:txBody>
      </p:sp>
      <p:sp>
        <p:nvSpPr>
          <p:cNvPr id="3" name="Subtitle 2">
            <a:extLst>
              <a:ext uri="{FF2B5EF4-FFF2-40B4-BE49-F238E27FC236}">
                <a16:creationId xmlns:a16="http://schemas.microsoft.com/office/drawing/2014/main" id="{7609BE24-37B2-AD46-95F1-49BBAD187F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1329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5605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9F6C-A2B9-8849-931B-1F1D93E9E948}"/>
              </a:ext>
            </a:extLst>
          </p:cNvPr>
          <p:cNvSpPr>
            <a:spLocks noGrp="1"/>
          </p:cNvSpPr>
          <p:nvPr>
            <p:ph type="title" hasCustomPrompt="1"/>
          </p:nvPr>
        </p:nvSpPr>
        <p:spPr>
          <a:xfrm>
            <a:off x="838200" y="365125"/>
            <a:ext cx="10515600" cy="1325563"/>
          </a:xfrm>
          <a:prstGeom prst="rect">
            <a:avLst/>
          </a:prstGeom>
        </p:spPr>
        <p:txBody>
          <a:bodyPr>
            <a:noAutofit/>
          </a:bodyPr>
          <a:lstStyle>
            <a:lvl1pPr>
              <a:defRPr sz="4000">
                <a:solidFill>
                  <a:srgbClr val="13294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4F5E512-A512-F54E-8E99-0C3613553EC6}"/>
              </a:ext>
            </a:extLst>
          </p:cNvPr>
          <p:cNvSpPr>
            <a:spLocks noGrp="1"/>
          </p:cNvSpPr>
          <p:nvPr>
            <p:ph sz="half" idx="1"/>
          </p:nvPr>
        </p:nvSpPr>
        <p:spPr>
          <a:xfrm>
            <a:off x="838200" y="1825625"/>
            <a:ext cx="5181600" cy="4351338"/>
          </a:xfrm>
          <a:prstGeom prst="rect">
            <a:avLst/>
          </a:prstGeom>
        </p:spPr>
        <p:txBody>
          <a:bodyPr/>
          <a:lstStyle>
            <a:lvl1pPr>
              <a:defRPr>
                <a:solidFill>
                  <a:srgbClr val="13294B"/>
                </a:solidFill>
              </a:defRPr>
            </a:lvl1pPr>
            <a:lvl2pPr>
              <a:defRPr>
                <a:solidFill>
                  <a:srgbClr val="13294B"/>
                </a:solidFill>
              </a:defRPr>
            </a:lvl2pPr>
            <a:lvl3pPr>
              <a:defRPr>
                <a:solidFill>
                  <a:srgbClr val="13294B"/>
                </a:solidFill>
              </a:defRPr>
            </a:lvl3pPr>
            <a:lvl4pPr>
              <a:defRPr>
                <a:solidFill>
                  <a:srgbClr val="13294B"/>
                </a:solidFill>
              </a:defRPr>
            </a:lvl4pPr>
            <a:lvl5pPr>
              <a:defRPr>
                <a:solidFill>
                  <a:srgbClr val="1329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7F237A-D6D0-954B-AAA2-861372EB1F65}"/>
              </a:ext>
            </a:extLst>
          </p:cNvPr>
          <p:cNvSpPr>
            <a:spLocks noGrp="1"/>
          </p:cNvSpPr>
          <p:nvPr>
            <p:ph sz="half" idx="2"/>
          </p:nvPr>
        </p:nvSpPr>
        <p:spPr>
          <a:xfrm>
            <a:off x="6172200" y="1825625"/>
            <a:ext cx="5181600" cy="4351338"/>
          </a:xfrm>
          <a:prstGeom prst="rect">
            <a:avLst/>
          </a:prstGeom>
        </p:spPr>
        <p:txBody>
          <a:bodyPr/>
          <a:lstStyle>
            <a:lvl1pPr>
              <a:defRPr>
                <a:solidFill>
                  <a:srgbClr val="13294B"/>
                </a:solidFill>
              </a:defRPr>
            </a:lvl1pPr>
            <a:lvl2pPr>
              <a:defRPr>
                <a:solidFill>
                  <a:srgbClr val="13294B"/>
                </a:solidFill>
              </a:defRPr>
            </a:lvl2pPr>
            <a:lvl3pPr>
              <a:defRPr>
                <a:solidFill>
                  <a:srgbClr val="13294B"/>
                </a:solidFill>
              </a:defRPr>
            </a:lvl3pPr>
            <a:lvl4pPr>
              <a:defRPr>
                <a:solidFill>
                  <a:srgbClr val="13294B"/>
                </a:solidFill>
              </a:defRPr>
            </a:lvl4pPr>
            <a:lvl5pPr>
              <a:defRPr>
                <a:solidFill>
                  <a:srgbClr val="1329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223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2638-FA37-8145-887E-716F0AC3235C}"/>
              </a:ext>
            </a:extLst>
          </p:cNvPr>
          <p:cNvSpPr>
            <a:spLocks noGrp="1"/>
          </p:cNvSpPr>
          <p:nvPr>
            <p:ph type="title" hasCustomPrompt="1"/>
          </p:nvPr>
        </p:nvSpPr>
        <p:spPr>
          <a:xfrm>
            <a:off x="839788" y="365125"/>
            <a:ext cx="10515600" cy="1325563"/>
          </a:xfrm>
          <a:prstGeom prst="rect">
            <a:avLst/>
          </a:prstGeom>
        </p:spPr>
        <p:txBody>
          <a:bodyPr>
            <a:noAutofit/>
          </a:bodyPr>
          <a:lstStyle>
            <a:lvl1pPr>
              <a:defRPr sz="4000">
                <a:solidFill>
                  <a:srgbClr val="13294B"/>
                </a:solidFill>
              </a:defRPr>
            </a:lvl1pPr>
          </a:lstStyle>
          <a:p>
            <a:r>
              <a:rPr lang="en-US"/>
              <a:t>CLICK TO EDIT MASTER TITLE STYLE</a:t>
            </a:r>
          </a:p>
        </p:txBody>
      </p:sp>
      <p:sp>
        <p:nvSpPr>
          <p:cNvPr id="3" name="Text Placeholder 2">
            <a:extLst>
              <a:ext uri="{FF2B5EF4-FFF2-40B4-BE49-F238E27FC236}">
                <a16:creationId xmlns:a16="http://schemas.microsoft.com/office/drawing/2014/main" id="{C8B01A4B-5B18-6F4B-A988-C014C76EDB9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13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944DFA-9D48-8C45-AEDD-BB0D17F82D8F}"/>
              </a:ext>
            </a:extLst>
          </p:cNvPr>
          <p:cNvSpPr>
            <a:spLocks noGrp="1"/>
          </p:cNvSpPr>
          <p:nvPr>
            <p:ph sz="half" idx="2"/>
          </p:nvPr>
        </p:nvSpPr>
        <p:spPr>
          <a:xfrm>
            <a:off x="839788" y="2505075"/>
            <a:ext cx="5157787" cy="3684588"/>
          </a:xfrm>
          <a:prstGeom prst="rect">
            <a:avLst/>
          </a:prstGeom>
        </p:spPr>
        <p:txBody>
          <a:bodyPr/>
          <a:lstStyle>
            <a:lvl1pPr>
              <a:defRPr>
                <a:solidFill>
                  <a:srgbClr val="13294B"/>
                </a:solidFill>
              </a:defRPr>
            </a:lvl1pPr>
            <a:lvl2pPr>
              <a:defRPr>
                <a:solidFill>
                  <a:srgbClr val="13294B"/>
                </a:solidFill>
              </a:defRPr>
            </a:lvl2pPr>
            <a:lvl3pPr>
              <a:defRPr>
                <a:solidFill>
                  <a:srgbClr val="13294B"/>
                </a:solidFill>
              </a:defRPr>
            </a:lvl3pPr>
            <a:lvl4pPr>
              <a:defRPr>
                <a:solidFill>
                  <a:srgbClr val="13294B"/>
                </a:solidFill>
              </a:defRPr>
            </a:lvl4pPr>
            <a:lvl5pPr>
              <a:defRPr>
                <a:solidFill>
                  <a:srgbClr val="1329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CD491B-28F9-6B45-B529-5853FF3DC5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13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C1C2E9-32DF-F14D-8272-2C9D1A45D498}"/>
              </a:ext>
            </a:extLst>
          </p:cNvPr>
          <p:cNvSpPr>
            <a:spLocks noGrp="1"/>
          </p:cNvSpPr>
          <p:nvPr>
            <p:ph sz="quarter" idx="4"/>
          </p:nvPr>
        </p:nvSpPr>
        <p:spPr>
          <a:xfrm>
            <a:off x="6172200" y="2505075"/>
            <a:ext cx="5183188" cy="3684588"/>
          </a:xfrm>
          <a:prstGeom prst="rect">
            <a:avLst/>
          </a:prstGeom>
        </p:spPr>
        <p:txBody>
          <a:bodyPr/>
          <a:lstStyle>
            <a:lvl1pPr>
              <a:defRPr>
                <a:solidFill>
                  <a:srgbClr val="13294B"/>
                </a:solidFill>
              </a:defRPr>
            </a:lvl1pPr>
            <a:lvl2pPr>
              <a:defRPr>
                <a:solidFill>
                  <a:srgbClr val="13294B"/>
                </a:solidFill>
              </a:defRPr>
            </a:lvl2pPr>
            <a:lvl3pPr>
              <a:defRPr>
                <a:solidFill>
                  <a:srgbClr val="13294B"/>
                </a:solidFill>
              </a:defRPr>
            </a:lvl3pPr>
            <a:lvl4pPr>
              <a:defRPr>
                <a:solidFill>
                  <a:srgbClr val="13294B"/>
                </a:solidFill>
              </a:defRPr>
            </a:lvl4pPr>
            <a:lvl5pPr>
              <a:defRPr>
                <a:solidFill>
                  <a:srgbClr val="1329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802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1AA1-10A0-B146-94B0-E3D128492379}"/>
              </a:ext>
            </a:extLst>
          </p:cNvPr>
          <p:cNvSpPr>
            <a:spLocks noGrp="1"/>
          </p:cNvSpPr>
          <p:nvPr>
            <p:ph type="title" hasCustomPrompt="1"/>
          </p:nvPr>
        </p:nvSpPr>
        <p:spPr>
          <a:xfrm>
            <a:off x="838200" y="365125"/>
            <a:ext cx="10515600" cy="1325563"/>
          </a:xfrm>
          <a:prstGeom prst="rect">
            <a:avLst/>
          </a:prstGeom>
        </p:spPr>
        <p:txBody>
          <a:bodyPr>
            <a:noAutofit/>
          </a:bodyPr>
          <a:lstStyle>
            <a:lvl1pPr>
              <a:defRPr sz="4000">
                <a:solidFill>
                  <a:srgbClr val="13294B"/>
                </a:solidFill>
              </a:defRPr>
            </a:lvl1pPr>
          </a:lstStyle>
          <a:p>
            <a:r>
              <a:rPr lang="en-US"/>
              <a:t>CLICK TO EDIT MASTER TITLE STYLE</a:t>
            </a:r>
          </a:p>
        </p:txBody>
      </p:sp>
    </p:spTree>
    <p:extLst>
      <p:ext uri="{BB962C8B-B14F-4D97-AF65-F5344CB8AC3E}">
        <p14:creationId xmlns:p14="http://schemas.microsoft.com/office/powerpoint/2010/main" val="235227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1A3C-5D0E-BF4B-BDBD-EE2D6724C095}"/>
              </a:ext>
            </a:extLst>
          </p:cNvPr>
          <p:cNvSpPr>
            <a:spLocks noGrp="1"/>
          </p:cNvSpPr>
          <p:nvPr>
            <p:ph type="title"/>
          </p:nvPr>
        </p:nvSpPr>
        <p:spPr>
          <a:xfrm>
            <a:off x="839788" y="457200"/>
            <a:ext cx="3932237" cy="1600200"/>
          </a:xfrm>
          <a:prstGeom prst="rect">
            <a:avLst/>
          </a:prstGeom>
        </p:spPr>
        <p:txBody>
          <a:bodyPr anchor="b">
            <a:noAutofit/>
          </a:bodyPr>
          <a:lstStyle>
            <a:lvl1pPr>
              <a:defRPr sz="3200" cap="all" baseline="0">
                <a:solidFill>
                  <a:srgbClr val="13294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F368A8-3C9E-0149-B442-EC5C1F3D57CC}"/>
              </a:ext>
            </a:extLst>
          </p:cNvPr>
          <p:cNvSpPr>
            <a:spLocks noGrp="1"/>
          </p:cNvSpPr>
          <p:nvPr>
            <p:ph idx="1"/>
          </p:nvPr>
        </p:nvSpPr>
        <p:spPr>
          <a:xfrm>
            <a:off x="5183188" y="987425"/>
            <a:ext cx="6172200" cy="4873625"/>
          </a:xfrm>
          <a:prstGeom prst="rect">
            <a:avLst/>
          </a:prstGeom>
        </p:spPr>
        <p:txBody>
          <a:bodyPr/>
          <a:lstStyle>
            <a:lvl1pPr>
              <a:defRPr sz="3200">
                <a:solidFill>
                  <a:srgbClr val="13294B"/>
                </a:solidFill>
              </a:defRPr>
            </a:lvl1pPr>
            <a:lvl2pPr>
              <a:defRPr sz="2800">
                <a:solidFill>
                  <a:srgbClr val="13294B"/>
                </a:solidFill>
              </a:defRPr>
            </a:lvl2pPr>
            <a:lvl3pPr>
              <a:defRPr sz="2400">
                <a:solidFill>
                  <a:srgbClr val="13294B"/>
                </a:solidFill>
              </a:defRPr>
            </a:lvl3pPr>
            <a:lvl4pPr>
              <a:defRPr sz="2000">
                <a:solidFill>
                  <a:srgbClr val="13294B"/>
                </a:solidFill>
              </a:defRPr>
            </a:lvl4pPr>
            <a:lvl5pPr>
              <a:defRPr sz="2000">
                <a:solidFill>
                  <a:srgbClr val="13294B"/>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D4A55D-70DD-F246-A19C-8DFD9C822F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3774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07C7-B412-D94E-8994-2B780FAF8788}"/>
              </a:ext>
            </a:extLst>
          </p:cNvPr>
          <p:cNvSpPr>
            <a:spLocks noGrp="1"/>
          </p:cNvSpPr>
          <p:nvPr>
            <p:ph type="title"/>
          </p:nvPr>
        </p:nvSpPr>
        <p:spPr>
          <a:xfrm>
            <a:off x="839788" y="457200"/>
            <a:ext cx="3932237" cy="1600200"/>
          </a:xfrm>
          <a:prstGeom prst="rect">
            <a:avLst/>
          </a:prstGeom>
        </p:spPr>
        <p:txBody>
          <a:bodyPr anchor="b">
            <a:noAutofit/>
          </a:bodyPr>
          <a:lstStyle>
            <a:lvl1pPr>
              <a:defRPr sz="3200" cap="all" baseline="0">
                <a:solidFill>
                  <a:srgbClr val="13294B"/>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E95F748-0939-6140-9578-380D77AFE2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FE30C2-0DD5-9049-8A6F-C47900A994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76728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CA1B-D5DC-FC42-BC9B-1E0BEF873D5E}"/>
              </a:ext>
            </a:extLst>
          </p:cNvPr>
          <p:cNvSpPr>
            <a:spLocks noGrp="1"/>
          </p:cNvSpPr>
          <p:nvPr>
            <p:ph type="title" hasCustomPrompt="1"/>
          </p:nvPr>
        </p:nvSpPr>
        <p:spPr>
          <a:xfrm>
            <a:off x="838200" y="365125"/>
            <a:ext cx="10515600" cy="1325563"/>
          </a:xfrm>
          <a:prstGeom prst="rect">
            <a:avLst/>
          </a:prstGeom>
        </p:spPr>
        <p:txBody>
          <a:bodyPr>
            <a:noAutofit/>
          </a:bodyPr>
          <a:lstStyle>
            <a:lvl1pPr>
              <a:defRPr sz="4000">
                <a:solidFill>
                  <a:srgbClr val="13294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9A2A2DD3-5E01-594D-9F9D-7A96EF0EA805}"/>
              </a:ext>
            </a:extLst>
          </p:cNvPr>
          <p:cNvSpPr>
            <a:spLocks noGrp="1"/>
          </p:cNvSpPr>
          <p:nvPr>
            <p:ph type="body" orient="vert" idx="1"/>
          </p:nvPr>
        </p:nvSpPr>
        <p:spPr>
          <a:xfrm>
            <a:off x="838200" y="1825625"/>
            <a:ext cx="10515600" cy="4351338"/>
          </a:xfrm>
          <a:prstGeom prst="rect">
            <a:avLst/>
          </a:prstGeom>
        </p:spPr>
        <p:txBody>
          <a:bodyPr vert="eaVert"/>
          <a:lstStyle>
            <a:lvl1pPr>
              <a:defRPr>
                <a:solidFill>
                  <a:srgbClr val="13294B"/>
                </a:solidFill>
              </a:defRPr>
            </a:lvl1pPr>
            <a:lvl2pPr>
              <a:defRPr>
                <a:solidFill>
                  <a:srgbClr val="13294B"/>
                </a:solidFill>
              </a:defRPr>
            </a:lvl2pPr>
            <a:lvl3pPr>
              <a:defRPr>
                <a:solidFill>
                  <a:srgbClr val="13294B"/>
                </a:solidFill>
              </a:defRPr>
            </a:lvl3pPr>
            <a:lvl4pPr>
              <a:defRPr>
                <a:solidFill>
                  <a:srgbClr val="13294B"/>
                </a:solidFill>
              </a:defRPr>
            </a:lvl4pPr>
            <a:lvl5pPr>
              <a:defRPr>
                <a:solidFill>
                  <a:srgbClr val="1329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7249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90F2D0-168C-F048-9379-DD75FA206E6C}"/>
              </a:ext>
            </a:extLst>
          </p:cNvPr>
          <p:cNvSpPr>
            <a:spLocks noGrp="1"/>
          </p:cNvSpPr>
          <p:nvPr>
            <p:ph type="title" orient="vert" hasCustomPrompt="1"/>
          </p:nvPr>
        </p:nvSpPr>
        <p:spPr>
          <a:xfrm>
            <a:off x="8724900" y="365125"/>
            <a:ext cx="2628900" cy="5811838"/>
          </a:xfrm>
          <a:prstGeom prst="rect">
            <a:avLst/>
          </a:prstGeom>
        </p:spPr>
        <p:txBody>
          <a:bodyPr vert="eaVert">
            <a:normAutofit/>
          </a:bodyPr>
          <a:lstStyle>
            <a:lvl1pPr>
              <a:defRPr sz="4000">
                <a:solidFill>
                  <a:srgbClr val="13294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33C88A32-388A-1D49-A22D-5BDA87655D47}"/>
              </a:ext>
            </a:extLst>
          </p:cNvPr>
          <p:cNvSpPr>
            <a:spLocks noGrp="1"/>
          </p:cNvSpPr>
          <p:nvPr>
            <p:ph type="body" orient="vert" idx="1"/>
          </p:nvPr>
        </p:nvSpPr>
        <p:spPr>
          <a:xfrm>
            <a:off x="838200" y="365125"/>
            <a:ext cx="7734300" cy="5811838"/>
          </a:xfrm>
          <a:prstGeom prst="rect">
            <a:avLst/>
          </a:prstGeom>
        </p:spPr>
        <p:txBody>
          <a:bodyPr vert="eaVert"/>
          <a:lstStyle>
            <a:lvl1pPr>
              <a:defRPr>
                <a:solidFill>
                  <a:srgbClr val="13294B"/>
                </a:solidFill>
              </a:defRPr>
            </a:lvl1pPr>
            <a:lvl2pPr>
              <a:defRPr>
                <a:solidFill>
                  <a:srgbClr val="13294B"/>
                </a:solidFill>
              </a:defRPr>
            </a:lvl2pPr>
            <a:lvl3pPr>
              <a:defRPr>
                <a:solidFill>
                  <a:srgbClr val="13294B"/>
                </a:solidFill>
              </a:defRPr>
            </a:lvl3pPr>
            <a:lvl4pPr>
              <a:defRPr>
                <a:solidFill>
                  <a:srgbClr val="13294B"/>
                </a:solidFill>
              </a:defRPr>
            </a:lvl4pPr>
            <a:lvl5pPr>
              <a:defRPr>
                <a:solidFill>
                  <a:srgbClr val="13294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899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E52C0-D5F7-5141-AC09-08D72813C849}"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BE6E6-E9FC-1E49-B213-A3C547CD6526}" type="slidenum">
              <a:rPr lang="en-US" smtClean="0"/>
              <a:t>‹#›</a:t>
            </a:fld>
            <a:endParaRPr lang="en-US"/>
          </a:p>
        </p:txBody>
      </p:sp>
    </p:spTree>
    <p:extLst>
      <p:ext uri="{BB962C8B-B14F-4D97-AF65-F5344CB8AC3E}">
        <p14:creationId xmlns:p14="http://schemas.microsoft.com/office/powerpoint/2010/main" val="403617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13294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16139"/>
            <a:ext cx="9144000" cy="2387600"/>
          </a:xfrm>
        </p:spPr>
        <p:txBody>
          <a:bodyPr anchor="b">
            <a:normAutofit/>
          </a:bodyPr>
          <a:lstStyle>
            <a:lvl1pPr algn="ctr">
              <a:defRPr sz="7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p:nvPr>
        </p:nvSpPr>
        <p:spPr>
          <a:xfrm>
            <a:off x="1524000" y="4095814"/>
            <a:ext cx="9144000" cy="1655762"/>
          </a:xfrm>
        </p:spPr>
        <p:txBody>
          <a:bodyPr>
            <a:normAutofit/>
          </a:bodyPr>
          <a:lstStyle>
            <a:lvl1pPr marL="0" indent="0" algn="ctr">
              <a:buNone/>
              <a:defRPr sz="30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1">
            <a:extLst>
              <a:ext uri="{FF2B5EF4-FFF2-40B4-BE49-F238E27FC236}">
                <a16:creationId xmlns:a16="http://schemas.microsoft.com/office/drawing/2014/main" id="{B0081622-01D8-6C47-B026-3E114FBE837F}"/>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3E52C0-D5F7-5141-AC09-08D72813C849}" type="datetimeFigureOut">
              <a:rPr lang="en-US" b="0" i="0" smtClean="0">
                <a:latin typeface="Arial" panose="020B0604020202020204" pitchFamily="34" charset="0"/>
              </a:rPr>
              <a:pPr/>
              <a:t>3/3/2023</a:t>
            </a:fld>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DA54779A-1E66-8241-A26A-629A84838C0F}"/>
              </a:ext>
            </a:extLst>
          </p:cNvPr>
          <p:cNvPicPr>
            <a:picLocks noChangeAspect="1"/>
          </p:cNvPicPr>
          <p:nvPr userDrawn="1"/>
        </p:nvPicPr>
        <p:blipFill rotWithShape="1">
          <a:blip r:embed="rId2">
            <a:alphaModFix amt="40000"/>
          </a:blip>
          <a:srcRect l="32131" b="22023"/>
          <a:stretch/>
        </p:blipFill>
        <p:spPr>
          <a:xfrm>
            <a:off x="0" y="1510360"/>
            <a:ext cx="3518891" cy="5347640"/>
          </a:xfrm>
          <a:prstGeom prst="rect">
            <a:avLst/>
          </a:prstGeom>
        </p:spPr>
      </p:pic>
      <p:pic>
        <p:nvPicPr>
          <p:cNvPr id="10" name="Picture 9" descr="Icon&#10;&#10;Description automatically generated">
            <a:extLst>
              <a:ext uri="{FF2B5EF4-FFF2-40B4-BE49-F238E27FC236}">
                <a16:creationId xmlns:a16="http://schemas.microsoft.com/office/drawing/2014/main" id="{371D65BC-99C4-CC44-9D5D-96D224F3ED55}"/>
              </a:ext>
            </a:extLst>
          </p:cNvPr>
          <p:cNvPicPr>
            <a:picLocks noChangeAspect="1"/>
          </p:cNvPicPr>
          <p:nvPr userDrawn="1"/>
        </p:nvPicPr>
        <p:blipFill>
          <a:blip r:embed="rId3"/>
          <a:stretch>
            <a:fillRect/>
          </a:stretch>
        </p:blipFill>
        <p:spPr>
          <a:xfrm>
            <a:off x="11149994" y="421828"/>
            <a:ext cx="624116" cy="824519"/>
          </a:xfrm>
          <a:prstGeom prst="rect">
            <a:avLst/>
          </a:prstGeom>
        </p:spPr>
      </p:pic>
    </p:spTree>
    <p:extLst>
      <p:ext uri="{BB962C8B-B14F-4D97-AF65-F5344CB8AC3E}">
        <p14:creationId xmlns:p14="http://schemas.microsoft.com/office/powerpoint/2010/main" val="1513793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Autofit/>
          </a:bodyPr>
          <a:lstStyle>
            <a:lvl1pPr>
              <a:defRPr sz="3200" cap="all" baseline="0">
                <a:solidFill>
                  <a:srgbClr val="13294B"/>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rgbClr val="13294B"/>
                </a:solidFill>
              </a:defRPr>
            </a:lvl1pPr>
            <a:lvl2pPr>
              <a:defRPr sz="2800">
                <a:solidFill>
                  <a:srgbClr val="13294B"/>
                </a:solidFill>
              </a:defRPr>
            </a:lvl2pPr>
            <a:lvl3pPr>
              <a:defRPr sz="2400">
                <a:solidFill>
                  <a:srgbClr val="13294B"/>
                </a:solidFill>
              </a:defRPr>
            </a:lvl3pPr>
            <a:lvl4pPr>
              <a:defRPr sz="2000">
                <a:solidFill>
                  <a:srgbClr val="13294B"/>
                </a:solidFill>
              </a:defRPr>
            </a:lvl4pPr>
            <a:lvl5pPr>
              <a:defRPr sz="2000">
                <a:solidFill>
                  <a:srgbClr val="13294B"/>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3E52C0-D5F7-5141-AC09-08D72813C849}"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BE6E6-E9FC-1E49-B213-A3C547CD6526}" type="slidenum">
              <a:rPr lang="en-US" smtClean="0"/>
              <a:t>‹#›</a:t>
            </a:fld>
            <a:endParaRPr lang="en-US"/>
          </a:p>
        </p:txBody>
      </p:sp>
    </p:spTree>
    <p:extLst>
      <p:ext uri="{BB962C8B-B14F-4D97-AF65-F5344CB8AC3E}">
        <p14:creationId xmlns:p14="http://schemas.microsoft.com/office/powerpoint/2010/main" val="710744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13294B"/>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E52C0-D5F7-5141-AC09-08D72813C849}"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BE6E6-E9FC-1E49-B213-A3C547CD6526}" type="slidenum">
              <a:rPr lang="en-US" smtClean="0"/>
              <a:t>‹#›</a:t>
            </a:fld>
            <a:endParaRPr lang="en-US"/>
          </a:p>
        </p:txBody>
      </p:sp>
      <p:pic>
        <p:nvPicPr>
          <p:cNvPr id="5" name="Picture 4">
            <a:extLst>
              <a:ext uri="{FF2B5EF4-FFF2-40B4-BE49-F238E27FC236}">
                <a16:creationId xmlns:a16="http://schemas.microsoft.com/office/drawing/2014/main" id="{DD20FCDD-9E11-684F-BBC1-24EDE7FAC1EE}"/>
              </a:ext>
            </a:extLst>
          </p:cNvPr>
          <p:cNvPicPr>
            <a:picLocks noChangeAspect="1"/>
          </p:cNvPicPr>
          <p:nvPr userDrawn="1"/>
        </p:nvPicPr>
        <p:blipFill rotWithShape="1">
          <a:blip r:embed="rId2">
            <a:alphaModFix amt="40000"/>
          </a:blip>
          <a:srcRect l="32131" b="22023"/>
          <a:stretch/>
        </p:blipFill>
        <p:spPr>
          <a:xfrm>
            <a:off x="0" y="1510360"/>
            <a:ext cx="3518891" cy="5347640"/>
          </a:xfrm>
          <a:prstGeom prst="rect">
            <a:avLst/>
          </a:prstGeom>
        </p:spPr>
      </p:pic>
      <p:pic>
        <p:nvPicPr>
          <p:cNvPr id="6" name="Picture 5" descr="Icon&#10;&#10;Description automatically generated">
            <a:extLst>
              <a:ext uri="{FF2B5EF4-FFF2-40B4-BE49-F238E27FC236}">
                <a16:creationId xmlns:a16="http://schemas.microsoft.com/office/drawing/2014/main" id="{0E51A5A6-864E-A045-BCD9-B0CFE6205476}"/>
              </a:ext>
            </a:extLst>
          </p:cNvPr>
          <p:cNvPicPr>
            <a:picLocks noChangeAspect="1"/>
          </p:cNvPicPr>
          <p:nvPr userDrawn="1"/>
        </p:nvPicPr>
        <p:blipFill>
          <a:blip r:embed="rId3"/>
          <a:stretch>
            <a:fillRect/>
          </a:stretch>
        </p:blipFill>
        <p:spPr>
          <a:xfrm>
            <a:off x="11149994" y="421828"/>
            <a:ext cx="624116" cy="824519"/>
          </a:xfrm>
          <a:prstGeom prst="rect">
            <a:avLst/>
          </a:prstGeom>
        </p:spPr>
      </p:pic>
    </p:spTree>
    <p:extLst>
      <p:ext uri="{BB962C8B-B14F-4D97-AF65-F5344CB8AC3E}">
        <p14:creationId xmlns:p14="http://schemas.microsoft.com/office/powerpoint/2010/main" val="277514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43A4D-3AA9-2245-A32B-C29A469F6DCC}"/>
              </a:ext>
            </a:extLst>
          </p:cNvPr>
          <p:cNvPicPr>
            <a:picLocks noChangeAspect="1"/>
          </p:cNvPicPr>
          <p:nvPr userDrawn="1"/>
        </p:nvPicPr>
        <p:blipFill rotWithShape="1">
          <a:blip r:embed="rId2">
            <a:alphaModFix amt="57000"/>
          </a:blip>
          <a:srcRect l="32131" b="22023"/>
          <a:stretch/>
        </p:blipFill>
        <p:spPr>
          <a:xfrm>
            <a:off x="3" y="1488591"/>
            <a:ext cx="3518891" cy="5347640"/>
          </a:xfrm>
          <a:prstGeom prst="rect">
            <a:avLst/>
          </a:prstGeom>
        </p:spPr>
      </p:pic>
      <p:sp>
        <p:nvSpPr>
          <p:cNvPr id="2" name="Date Placeholder 1"/>
          <p:cNvSpPr>
            <a:spLocks noGrp="1"/>
          </p:cNvSpPr>
          <p:nvPr>
            <p:ph type="dt" sz="half" idx="10"/>
          </p:nvPr>
        </p:nvSpPr>
        <p:spPr/>
        <p:txBody>
          <a:bodyPr/>
          <a:lstStyle/>
          <a:p>
            <a:fld id="{B23E52C0-D5F7-5141-AC09-08D72813C849}"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BE6E6-E9FC-1E49-B213-A3C547CD6526}"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0E51A5A6-864E-A045-BCD9-B0CFE6205476}"/>
              </a:ext>
            </a:extLst>
          </p:cNvPr>
          <p:cNvPicPr>
            <a:picLocks noChangeAspect="1"/>
          </p:cNvPicPr>
          <p:nvPr userDrawn="1"/>
        </p:nvPicPr>
        <p:blipFill>
          <a:blip r:embed="rId3"/>
          <a:stretch>
            <a:fillRect/>
          </a:stretch>
        </p:blipFill>
        <p:spPr>
          <a:xfrm>
            <a:off x="11149994" y="421828"/>
            <a:ext cx="624116" cy="824519"/>
          </a:xfrm>
          <a:prstGeom prst="rect">
            <a:avLst/>
          </a:prstGeom>
        </p:spPr>
      </p:pic>
    </p:spTree>
    <p:extLst>
      <p:ext uri="{BB962C8B-B14F-4D97-AF65-F5344CB8AC3E}">
        <p14:creationId xmlns:p14="http://schemas.microsoft.com/office/powerpoint/2010/main" val="192634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76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58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14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0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group of people sitting around a table&#10;&#10;Description automatically generated with medium confidence">
            <a:extLst>
              <a:ext uri="{FF2B5EF4-FFF2-40B4-BE49-F238E27FC236}">
                <a16:creationId xmlns:a16="http://schemas.microsoft.com/office/drawing/2014/main" id="{2EE461C4-6FF5-5847-91C8-1C9125101C1A}"/>
              </a:ext>
            </a:extLst>
          </p:cNvPr>
          <p:cNvPicPr>
            <a:picLocks noChangeAspect="1"/>
          </p:cNvPicPr>
          <p:nvPr userDrawn="1"/>
        </p:nvPicPr>
        <p:blipFill rotWithShape="1">
          <a:blip r:embed="rId2"/>
          <a:srcRect l="50000" t="15713"/>
          <a:stretch/>
        </p:blipFill>
        <p:spPr>
          <a:xfrm>
            <a:off x="6096000" y="0"/>
            <a:ext cx="6096000" cy="6858000"/>
          </a:xfrm>
          <a:prstGeom prst="rect">
            <a:avLst/>
          </a:prstGeom>
        </p:spPr>
      </p:pic>
      <p:sp>
        <p:nvSpPr>
          <p:cNvPr id="5" name="Title 1">
            <a:extLst>
              <a:ext uri="{FF2B5EF4-FFF2-40B4-BE49-F238E27FC236}">
                <a16:creationId xmlns:a16="http://schemas.microsoft.com/office/drawing/2014/main" id="{DFC57000-D8A4-4446-A153-8F76D233AB43}"/>
              </a:ext>
            </a:extLst>
          </p:cNvPr>
          <p:cNvSpPr>
            <a:spLocks noGrp="1"/>
          </p:cNvSpPr>
          <p:nvPr>
            <p:ph type="title"/>
          </p:nvPr>
        </p:nvSpPr>
        <p:spPr>
          <a:xfrm>
            <a:off x="839788" y="457200"/>
            <a:ext cx="4684712" cy="1600200"/>
          </a:xfrm>
          <a:prstGeom prst="rect">
            <a:avLst/>
          </a:prstGeom>
        </p:spPr>
        <p:txBody>
          <a:bodyPr anchor="b">
            <a:noAutofit/>
          </a:bodyPr>
          <a:lstStyle>
            <a:lvl1pPr>
              <a:defRPr sz="3200" cap="all" baseline="0">
                <a:solidFill>
                  <a:srgbClr val="13294B"/>
                </a:solidFill>
              </a:defRPr>
            </a:lvl1pPr>
          </a:lstStyle>
          <a:p>
            <a:r>
              <a:rPr lang="en-US"/>
              <a:t>Click to edit Master title style</a:t>
            </a:r>
          </a:p>
        </p:txBody>
      </p:sp>
      <p:sp>
        <p:nvSpPr>
          <p:cNvPr id="7" name="Text Placeholder 6">
            <a:extLst>
              <a:ext uri="{FF2B5EF4-FFF2-40B4-BE49-F238E27FC236}">
                <a16:creationId xmlns:a16="http://schemas.microsoft.com/office/drawing/2014/main" id="{5768BFD4-EE95-8449-A574-3DAF3CC61891}"/>
              </a:ext>
            </a:extLst>
          </p:cNvPr>
          <p:cNvSpPr>
            <a:spLocks noGrp="1"/>
          </p:cNvSpPr>
          <p:nvPr>
            <p:ph type="body" sz="quarter" idx="10"/>
          </p:nvPr>
        </p:nvSpPr>
        <p:spPr>
          <a:xfrm>
            <a:off x="839788" y="2247900"/>
            <a:ext cx="4684712" cy="147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824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B23E52C0-D5F7-5141-AC09-08D72813C849}" type="datetimeFigureOut">
              <a:rPr lang="en-US" smtClean="0"/>
              <a:pPr/>
              <a:t>3/3/2023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3FBBE6E6-E9FC-1E49-B213-A3C547CD6526}" type="slidenum">
              <a:rPr lang="en-US" smtClean="0"/>
              <a:pPr/>
              <a:t>‹#›</a:t>
            </a:fld>
            <a:endParaRPr lang="en-US"/>
          </a:p>
        </p:txBody>
      </p:sp>
    </p:spTree>
    <p:extLst>
      <p:ext uri="{BB962C8B-B14F-4D97-AF65-F5344CB8AC3E}">
        <p14:creationId xmlns:p14="http://schemas.microsoft.com/office/powerpoint/2010/main" val="1670677783"/>
      </p:ext>
    </p:extLst>
  </p:cSld>
  <p:clrMap bg1="lt1" tx1="dk1" bg2="lt2" tx2="dk2" accent1="accent1" accent2="accent2" accent3="accent3" accent4="accent4" accent5="accent5" accent6="accent6" hlink="hlink" folHlink="folHlink"/>
  <p:sldLayoutIdLst>
    <p:sldLayoutId id="2147483675" r:id="rId1"/>
    <p:sldLayoutId id="2147483699" r:id="rId2"/>
    <p:sldLayoutId id="2147483697" r:id="rId3"/>
    <p:sldLayoutId id="2147483698" r:id="rId4"/>
    <p:sldLayoutId id="2147483742" r:id="rId5"/>
    <p:sldLayoutId id="2147483744" r:id="rId6"/>
    <p:sldLayoutId id="2147483743" r:id="rId7"/>
    <p:sldLayoutId id="2147483712" r:id="rId8"/>
    <p:sldLayoutId id="2147483692" r:id="rId9"/>
    <p:sldLayoutId id="2147483676" r:id="rId10"/>
    <p:sldLayoutId id="2147483686" r:id="rId11"/>
    <p:sldLayoutId id="2147483689" r:id="rId12"/>
    <p:sldLayoutId id="2147483690" r:id="rId13"/>
    <p:sldLayoutId id="2147483691" r:id="rId14"/>
    <p:sldLayoutId id="2147483693" r:id="rId15"/>
    <p:sldLayoutId id="2147483694" r:id="rId16"/>
    <p:sldLayoutId id="2147483695" r:id="rId17"/>
    <p:sldLayoutId id="2147483696" r:id="rId18"/>
    <p:sldLayoutId id="2147483681" r:id="rId19"/>
    <p:sldLayoutId id="2147483682" r:id="rId20"/>
  </p:sldLayoutIdLst>
  <p:txStyles>
    <p:titleStyle>
      <a:lvl1pPr algn="l" defTabSz="914400" rtl="0" eaLnBrk="1" latinLnBrk="0" hangingPunct="1">
        <a:lnSpc>
          <a:spcPct val="90000"/>
        </a:lnSpc>
        <a:spcBef>
          <a:spcPct val="0"/>
        </a:spcBef>
        <a:buNone/>
        <a:defRPr sz="4000" b="0" i="0" kern="1200">
          <a:solidFill>
            <a:srgbClr val="13294B"/>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800" b="0" i="0" kern="1200">
          <a:solidFill>
            <a:srgbClr val="13294B"/>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b="0" i="0" kern="1200">
          <a:solidFill>
            <a:srgbClr val="13294B"/>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b="0" i="0" kern="1200">
          <a:solidFill>
            <a:srgbClr val="13294B"/>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rgbClr val="13294B"/>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13294B"/>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33082A-0D99-55C9-AF50-C122FE5A9157}"/>
              </a:ext>
            </a:extLst>
          </p:cNvPr>
          <p:cNvPicPr>
            <a:picLocks noChangeAspect="1"/>
          </p:cNvPicPr>
          <p:nvPr/>
        </p:nvPicPr>
        <p:blipFill>
          <a:blip r:embed="rId3"/>
          <a:stretch>
            <a:fillRect/>
          </a:stretch>
        </p:blipFill>
        <p:spPr>
          <a:xfrm>
            <a:off x="0" y="0"/>
            <a:ext cx="13062856" cy="6858000"/>
          </a:xfrm>
          <a:prstGeom prst="rect">
            <a:avLst/>
          </a:prstGeom>
        </p:spPr>
      </p:pic>
      <p:sp>
        <p:nvSpPr>
          <p:cNvPr id="2" name="Title 1">
            <a:extLst>
              <a:ext uri="{FF2B5EF4-FFF2-40B4-BE49-F238E27FC236}">
                <a16:creationId xmlns:a16="http://schemas.microsoft.com/office/drawing/2014/main" id="{EF0B484A-6EF3-66F4-2A8F-D23BE9C8FE50}"/>
              </a:ext>
            </a:extLst>
          </p:cNvPr>
          <p:cNvSpPr txBox="1">
            <a:spLocks/>
          </p:cNvSpPr>
          <p:nvPr/>
        </p:nvSpPr>
        <p:spPr>
          <a:xfrm>
            <a:off x="689976" y="606685"/>
            <a:ext cx="4885324" cy="2324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13294B"/>
                </a:solidFill>
                <a:latin typeface="Red Hat Display" panose="02010503040201060303" pitchFamily="2" charset="77"/>
                <a:ea typeface="+mj-ea"/>
                <a:cs typeface="+mj-cs"/>
              </a:defRPr>
            </a:lvl1pPr>
          </a:lstStyle>
          <a:p>
            <a:pPr algn="ctr">
              <a:spcAft>
                <a:spcPts val="600"/>
              </a:spcAft>
            </a:pPr>
            <a:endParaRPr lang="en-US" sz="4800" kern="1200" dirty="0">
              <a:solidFill>
                <a:schemeClr val="tx1"/>
              </a:solidFill>
              <a:latin typeface="Arial" panose="020B0604020202020204" pitchFamily="34" charset="0"/>
              <a:cs typeface="Arial" panose="020B0604020202020204" pitchFamily="34" charset="0"/>
            </a:endParaRPr>
          </a:p>
          <a:p>
            <a:pPr algn="ctr">
              <a:spcAft>
                <a:spcPts val="600"/>
              </a:spcAft>
            </a:pPr>
            <a:r>
              <a:rPr lang="en-US" sz="4800" b="0" kern="1200" dirty="0">
                <a:solidFill>
                  <a:schemeClr val="tx1"/>
                </a:solidFill>
                <a:latin typeface="Arial" panose="020B0604020202020204" pitchFamily="34" charset="0"/>
                <a:cs typeface="Arial" panose="020B0604020202020204" pitchFamily="34" charset="0"/>
              </a:rPr>
              <a:t>Critical Funding Needed for Senior Meals</a:t>
            </a:r>
          </a:p>
        </p:txBody>
      </p:sp>
      <p:sp>
        <p:nvSpPr>
          <p:cNvPr id="3" name="Subtitle 2">
            <a:extLst>
              <a:ext uri="{FF2B5EF4-FFF2-40B4-BE49-F238E27FC236}">
                <a16:creationId xmlns:a16="http://schemas.microsoft.com/office/drawing/2014/main" id="{FD21093C-CF16-B289-831F-95FA23BAF8AB}"/>
              </a:ext>
            </a:extLst>
          </p:cNvPr>
          <p:cNvSpPr txBox="1">
            <a:spLocks/>
          </p:cNvSpPr>
          <p:nvPr/>
        </p:nvSpPr>
        <p:spPr>
          <a:xfrm>
            <a:off x="1128446" y="3597346"/>
            <a:ext cx="4008384" cy="5005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800" b="0" kern="1200">
                <a:solidFill>
                  <a:srgbClr val="13294B"/>
                </a:solidFill>
                <a:latin typeface="Red Hat Display" panose="02010503040201060303"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b="0" kern="1200">
                <a:solidFill>
                  <a:srgbClr val="13294B"/>
                </a:solidFill>
                <a:latin typeface="Red Hat Display" panose="02010503040201060303"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b="0" kern="1200">
                <a:solidFill>
                  <a:srgbClr val="13294B"/>
                </a:solidFill>
                <a:latin typeface="Red Hat Display" panose="02010503040201060303"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0" kern="1200">
                <a:solidFill>
                  <a:srgbClr val="13294B"/>
                </a:solidFill>
                <a:latin typeface="Red Hat Display" panose="02010503040201060303"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kern="1200">
                <a:solidFill>
                  <a:srgbClr val="13294B"/>
                </a:solidFill>
                <a:latin typeface="Red Hat Display" panose="020105030402010603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1"/>
                </a:solidFill>
                <a:latin typeface="Arial" panose="020B0604020202020204" pitchFamily="34" charset="0"/>
                <a:cs typeface="Arial" panose="020B0604020202020204" pitchFamily="34" charset="0"/>
              </a:rPr>
              <a:t>February 21, 2023</a:t>
            </a:r>
          </a:p>
        </p:txBody>
      </p:sp>
      <p:pic>
        <p:nvPicPr>
          <p:cNvPr id="4" name="Picture 2" descr="Minnesota Association of Area Agencies on Aging">
            <a:extLst>
              <a:ext uri="{FF2B5EF4-FFF2-40B4-BE49-F238E27FC236}">
                <a16:creationId xmlns:a16="http://schemas.microsoft.com/office/drawing/2014/main" id="{9922E30F-FEEC-188A-66D3-7B034D0AA3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22431" y="4610015"/>
            <a:ext cx="3420414" cy="173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780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itle" hidden="1"/>
          <p:cNvSpPr>
            <a:spLocks noGrp="1"/>
          </p:cNvSpPr>
          <p:nvPr>
            <p:ph type="title"/>
          </p:nvPr>
        </p:nvSpPr>
        <p:spPr/>
        <p:txBody>
          <a:bodyPr/>
          <a:lstStyle/>
          <a:p>
            <a:r>
              <a:t>SLL Calls</a:t>
            </a:r>
          </a:p>
        </p:txBody>
      </p:sp>
      <p:graphicFrame>
        <p:nvGraphicFramePr>
          <p:cNvPr id="6" name="Chart 5">
            <a:extLst>
              <a:ext uri="{FF2B5EF4-FFF2-40B4-BE49-F238E27FC236}">
                <a16:creationId xmlns:a16="http://schemas.microsoft.com/office/drawing/2014/main" id="{92158E11-3424-6253-93AB-E10080510755}"/>
              </a:ext>
            </a:extLst>
          </p:cNvPr>
          <p:cNvGraphicFramePr>
            <a:graphicFrameLocks/>
          </p:cNvGraphicFramePr>
          <p:nvPr>
            <p:extLst>
              <p:ext uri="{D42A27DB-BD31-4B8C-83A1-F6EECF244321}">
                <p14:modId xmlns:p14="http://schemas.microsoft.com/office/powerpoint/2010/main" val="106210174"/>
              </p:ext>
            </p:extLst>
          </p:nvPr>
        </p:nvGraphicFramePr>
        <p:xfrm>
          <a:off x="606287" y="437321"/>
          <a:ext cx="11042374" cy="618213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Brace 9">
            <a:extLst>
              <a:ext uri="{FF2B5EF4-FFF2-40B4-BE49-F238E27FC236}">
                <a16:creationId xmlns:a16="http://schemas.microsoft.com/office/drawing/2014/main" id="{93736E33-6AB9-0498-E35A-73B6BFE3B855}"/>
              </a:ext>
            </a:extLst>
          </p:cNvPr>
          <p:cNvSpPr/>
          <p:nvPr/>
        </p:nvSpPr>
        <p:spPr>
          <a:xfrm>
            <a:off x="10455968" y="1072763"/>
            <a:ext cx="308114" cy="2455628"/>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ndParaRPr>
          </a:p>
        </p:txBody>
      </p:sp>
      <p:sp>
        <p:nvSpPr>
          <p:cNvPr id="11" name="TextBox 7">
            <a:extLst>
              <a:ext uri="{FF2B5EF4-FFF2-40B4-BE49-F238E27FC236}">
                <a16:creationId xmlns:a16="http://schemas.microsoft.com/office/drawing/2014/main" id="{81E3C34D-B713-E7C7-B5EA-5561FF766413}"/>
              </a:ext>
            </a:extLst>
          </p:cNvPr>
          <p:cNvSpPr txBox="1"/>
          <p:nvPr/>
        </p:nvSpPr>
        <p:spPr>
          <a:xfrm>
            <a:off x="10805576" y="1931245"/>
            <a:ext cx="1413016" cy="73866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latin typeface="Arial" panose="020B0604020202020204" pitchFamily="34" charset="0"/>
              </a:rPr>
              <a:t>1.78M meals x $8.61/meal= </a:t>
            </a:r>
          </a:p>
          <a:p>
            <a:r>
              <a:rPr lang="en-US" sz="1400" b="1">
                <a:latin typeface="Arial" panose="020B0604020202020204" pitchFamily="34" charset="0"/>
              </a:rPr>
              <a:t>$15 M gap</a:t>
            </a:r>
          </a:p>
        </p:txBody>
      </p:sp>
      <p:grpSp>
        <p:nvGrpSpPr>
          <p:cNvPr id="12" name="Group 11">
            <a:extLst>
              <a:ext uri="{FF2B5EF4-FFF2-40B4-BE49-F238E27FC236}">
                <a16:creationId xmlns:a16="http://schemas.microsoft.com/office/drawing/2014/main" id="{45075E4B-17C1-AA7C-E51D-DB08314450B6}"/>
              </a:ext>
            </a:extLst>
          </p:cNvPr>
          <p:cNvGrpSpPr/>
          <p:nvPr/>
        </p:nvGrpSpPr>
        <p:grpSpPr>
          <a:xfrm>
            <a:off x="318058" y="318052"/>
            <a:ext cx="10694505" cy="5611408"/>
            <a:chOff x="318058" y="318052"/>
            <a:chExt cx="10694505" cy="5983356"/>
          </a:xfrm>
        </p:grpSpPr>
        <p:graphicFrame>
          <p:nvGraphicFramePr>
            <p:cNvPr id="5" name="Chart 4">
              <a:extLst>
                <a:ext uri="{FF2B5EF4-FFF2-40B4-BE49-F238E27FC236}">
                  <a16:creationId xmlns:a16="http://schemas.microsoft.com/office/drawing/2014/main" id="{0E5BC8C2-465F-4C70-BBE2-2CAE4BF08C48}"/>
                </a:ext>
              </a:extLst>
            </p:cNvPr>
            <p:cNvGraphicFramePr>
              <a:graphicFrameLocks/>
            </p:cNvGraphicFramePr>
            <p:nvPr>
              <p:extLst>
                <p:ext uri="{D42A27DB-BD31-4B8C-83A1-F6EECF244321}">
                  <p14:modId xmlns:p14="http://schemas.microsoft.com/office/powerpoint/2010/main" val="148889705"/>
                </p:ext>
              </p:extLst>
            </p:nvPr>
          </p:nvGraphicFramePr>
          <p:xfrm>
            <a:off x="318058" y="318052"/>
            <a:ext cx="10694505" cy="598335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DB22BC6E-D965-D813-E7C4-D7A64944ACAE}"/>
                </a:ext>
              </a:extLst>
            </p:cNvPr>
            <p:cNvSpPr/>
            <p:nvPr/>
          </p:nvSpPr>
          <p:spPr>
            <a:xfrm>
              <a:off x="8584015" y="1122788"/>
              <a:ext cx="417443" cy="1654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sp>
        <p:nvSpPr>
          <p:cNvPr id="18" name="Left Brace 17">
            <a:extLst>
              <a:ext uri="{FF2B5EF4-FFF2-40B4-BE49-F238E27FC236}">
                <a16:creationId xmlns:a16="http://schemas.microsoft.com/office/drawing/2014/main" id="{A82CDCA6-6D60-0CE5-907C-26AA1F410446}"/>
              </a:ext>
            </a:extLst>
          </p:cNvPr>
          <p:cNvSpPr/>
          <p:nvPr/>
        </p:nvSpPr>
        <p:spPr>
          <a:xfrm rot="16200000">
            <a:off x="3035432" y="4175109"/>
            <a:ext cx="381786" cy="33889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a:extLst>
              <a:ext uri="{FF2B5EF4-FFF2-40B4-BE49-F238E27FC236}">
                <a16:creationId xmlns:a16="http://schemas.microsoft.com/office/drawing/2014/main" id="{84355BA8-1964-5A15-BD29-B8512F6F1B7A}"/>
              </a:ext>
            </a:extLst>
          </p:cNvPr>
          <p:cNvSpPr/>
          <p:nvPr/>
        </p:nvSpPr>
        <p:spPr>
          <a:xfrm rot="16200000">
            <a:off x="7910696" y="3515197"/>
            <a:ext cx="381786" cy="47087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BEFAD99-2CDF-066E-88C5-46C07271858B}"/>
              </a:ext>
            </a:extLst>
          </p:cNvPr>
          <p:cNvSpPr txBox="1"/>
          <p:nvPr/>
        </p:nvSpPr>
        <p:spPr>
          <a:xfrm>
            <a:off x="1437589" y="5997929"/>
            <a:ext cx="3766007" cy="553998"/>
          </a:xfrm>
          <a:prstGeom prst="rect">
            <a:avLst/>
          </a:prstGeom>
          <a:noFill/>
        </p:spPr>
        <p:txBody>
          <a:bodyPr wrap="square" rtlCol="0">
            <a:spAutoFit/>
          </a:bodyPr>
          <a:lstStyle/>
          <a:p>
            <a:pPr algn="ctr"/>
            <a:r>
              <a:rPr lang="en-US" sz="1600"/>
              <a:t>Actual Number of Meals Provided </a:t>
            </a:r>
          </a:p>
          <a:p>
            <a:pPr algn="ctr"/>
            <a:r>
              <a:rPr lang="en-US" sz="1400"/>
              <a:t>(source: MN Board on Aging </a:t>
            </a:r>
            <a:r>
              <a:rPr lang="en-US" sz="1400" err="1"/>
              <a:t>PeerPlace</a:t>
            </a:r>
            <a:r>
              <a:rPr lang="en-US" sz="1400"/>
              <a:t> Database)</a:t>
            </a:r>
          </a:p>
        </p:txBody>
      </p:sp>
      <p:sp>
        <p:nvSpPr>
          <p:cNvPr id="21" name="TextBox 20">
            <a:extLst>
              <a:ext uri="{FF2B5EF4-FFF2-40B4-BE49-F238E27FC236}">
                <a16:creationId xmlns:a16="http://schemas.microsoft.com/office/drawing/2014/main" id="{6FC1AB1E-ACBD-692D-0585-A5FFDF1DE326}"/>
              </a:ext>
            </a:extLst>
          </p:cNvPr>
          <p:cNvSpPr txBox="1"/>
          <p:nvPr/>
        </p:nvSpPr>
        <p:spPr>
          <a:xfrm>
            <a:off x="5747209" y="5997929"/>
            <a:ext cx="4708760" cy="769441"/>
          </a:xfrm>
          <a:prstGeom prst="rect">
            <a:avLst/>
          </a:prstGeom>
          <a:noFill/>
        </p:spPr>
        <p:txBody>
          <a:bodyPr wrap="square" rtlCol="0">
            <a:spAutoFit/>
          </a:bodyPr>
          <a:lstStyle/>
          <a:p>
            <a:pPr algn="ctr"/>
            <a:r>
              <a:rPr lang="en-US" sz="1600"/>
              <a:t>Estimated Number of Meals </a:t>
            </a:r>
          </a:p>
          <a:p>
            <a:pPr algn="ctr"/>
            <a:r>
              <a:rPr lang="en-US" sz="1400"/>
              <a:t>(based on projected funding available and unit cost of meals)</a:t>
            </a:r>
          </a:p>
          <a:p>
            <a:pPr algn="ctr"/>
            <a:endParaRPr lang="en-US" sz="1400"/>
          </a:p>
        </p:txBody>
      </p:sp>
    </p:spTree>
    <p:extLst>
      <p:ext uri="{BB962C8B-B14F-4D97-AF65-F5344CB8AC3E}">
        <p14:creationId xmlns:p14="http://schemas.microsoft.com/office/powerpoint/2010/main" val="3120601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D3919D-A182-EB01-B2DB-D5BB55E9941A}"/>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D0A160BC-0AE7-9AD5-62EA-44B9220A4254}"/>
              </a:ext>
            </a:extLst>
          </p:cNvPr>
          <p:cNvSpPr txBox="1"/>
          <p:nvPr/>
        </p:nvSpPr>
        <p:spPr>
          <a:xfrm>
            <a:off x="838200" y="184805"/>
            <a:ext cx="10515600" cy="1505883"/>
          </a:xfrm>
          <a:prstGeom prst="rect">
            <a:avLst/>
          </a:prstGeom>
        </p:spPr>
        <p:txBody>
          <a:bodyPr vert="horz" lIns="91440" tIns="45720" rIns="91440" bIns="45720" rtlCol="0" anchor="ctr">
            <a:normAutofit/>
          </a:bodyPr>
          <a:lstStyle/>
          <a:p>
            <a:pPr marL="0" marR="0" defTabSz="914400">
              <a:lnSpc>
                <a:spcPct val="90000"/>
              </a:lnSpc>
              <a:spcBef>
                <a:spcPct val="0"/>
              </a:spcBef>
              <a:spcAft>
                <a:spcPts val="600"/>
              </a:spcAft>
            </a:pPr>
            <a:r>
              <a:rPr lang="en-US" sz="4000" b="1" kern="1200">
                <a:solidFill>
                  <a:schemeClr val="tx1"/>
                </a:solidFill>
                <a:effectLst/>
                <a:latin typeface="Arial" panose="020B0604020202020204" pitchFamily="34" charset="0"/>
                <a:ea typeface="+mj-ea"/>
                <a:cs typeface="Arial" panose="020B0604020202020204" pitchFamily="34" charset="0"/>
              </a:rPr>
              <a:t>Clients Served </a:t>
            </a:r>
          </a:p>
        </p:txBody>
      </p:sp>
      <p:graphicFrame>
        <p:nvGraphicFramePr>
          <p:cNvPr id="6" name="Table 5">
            <a:extLst>
              <a:ext uri="{FF2B5EF4-FFF2-40B4-BE49-F238E27FC236}">
                <a16:creationId xmlns:a16="http://schemas.microsoft.com/office/drawing/2014/main" id="{B8B320BE-2AFC-89DA-5B4F-45CCE5113FD7}"/>
              </a:ext>
            </a:extLst>
          </p:cNvPr>
          <p:cNvGraphicFramePr>
            <a:graphicFrameLocks noGrp="1"/>
          </p:cNvGraphicFramePr>
          <p:nvPr>
            <p:extLst>
              <p:ext uri="{D42A27DB-BD31-4B8C-83A1-F6EECF244321}">
                <p14:modId xmlns:p14="http://schemas.microsoft.com/office/powerpoint/2010/main" val="652803423"/>
              </p:ext>
            </p:extLst>
          </p:nvPr>
        </p:nvGraphicFramePr>
        <p:xfrm>
          <a:off x="943303" y="1597575"/>
          <a:ext cx="10512548" cy="4424851"/>
        </p:xfrm>
        <a:graphic>
          <a:graphicData uri="http://schemas.openxmlformats.org/drawingml/2006/table">
            <a:tbl>
              <a:tblPr firstRow="1" firstCol="1" bandRow="1">
                <a:tableStyleId>{5C22544A-7EE6-4342-B048-85BDC9FD1C3A}</a:tableStyleId>
              </a:tblPr>
              <a:tblGrid>
                <a:gridCol w="1719735">
                  <a:extLst>
                    <a:ext uri="{9D8B030D-6E8A-4147-A177-3AD203B41FA5}">
                      <a16:colId xmlns:a16="http://schemas.microsoft.com/office/drawing/2014/main" val="2411718429"/>
                    </a:ext>
                  </a:extLst>
                </a:gridCol>
                <a:gridCol w="1982534">
                  <a:extLst>
                    <a:ext uri="{9D8B030D-6E8A-4147-A177-3AD203B41FA5}">
                      <a16:colId xmlns:a16="http://schemas.microsoft.com/office/drawing/2014/main" val="2515171952"/>
                    </a:ext>
                  </a:extLst>
                </a:gridCol>
                <a:gridCol w="2627586">
                  <a:extLst>
                    <a:ext uri="{9D8B030D-6E8A-4147-A177-3AD203B41FA5}">
                      <a16:colId xmlns:a16="http://schemas.microsoft.com/office/drawing/2014/main" val="4270114826"/>
                    </a:ext>
                  </a:extLst>
                </a:gridCol>
                <a:gridCol w="2364828">
                  <a:extLst>
                    <a:ext uri="{9D8B030D-6E8A-4147-A177-3AD203B41FA5}">
                      <a16:colId xmlns:a16="http://schemas.microsoft.com/office/drawing/2014/main" val="2725068857"/>
                    </a:ext>
                  </a:extLst>
                </a:gridCol>
                <a:gridCol w="1817865">
                  <a:extLst>
                    <a:ext uri="{9D8B030D-6E8A-4147-A177-3AD203B41FA5}">
                      <a16:colId xmlns:a16="http://schemas.microsoft.com/office/drawing/2014/main" val="723457075"/>
                    </a:ext>
                  </a:extLst>
                </a:gridCol>
              </a:tblGrid>
              <a:tr h="1093899">
                <a:tc>
                  <a:txBody>
                    <a:bodyPr/>
                    <a:lstStyle/>
                    <a:p>
                      <a:pPr marL="0" marR="0" algn="ctr">
                        <a:lnSpc>
                          <a:spcPct val="107000"/>
                        </a:lnSpc>
                        <a:spcBef>
                          <a:spcPts val="0"/>
                        </a:spcBef>
                        <a:spcAft>
                          <a:spcPts val="800"/>
                        </a:spcAft>
                      </a:pPr>
                      <a:r>
                        <a:rPr lang="en-US" sz="2400" b="0" i="0">
                          <a:effectLst/>
                          <a:latin typeface="Arial" panose="020B0604020202020204" pitchFamily="34" charset="0"/>
                        </a:rPr>
                        <a:t>Year</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Congregate Dining</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Home-Delivered Meals (HDM)</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Total Persons Served</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 Change</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extLst>
                  <a:ext uri="{0D108BD9-81ED-4DB2-BD59-A6C34878D82A}">
                    <a16:rowId xmlns:a16="http://schemas.microsoft.com/office/drawing/2014/main" val="2237947753"/>
                  </a:ext>
                </a:extLst>
              </a:tr>
              <a:tr h="832738">
                <a:tc>
                  <a:txBody>
                    <a:bodyPr/>
                    <a:lstStyle/>
                    <a:p>
                      <a:pPr marL="0" marR="0" algn="ctr">
                        <a:lnSpc>
                          <a:spcPct val="107000"/>
                        </a:lnSpc>
                        <a:spcBef>
                          <a:spcPts val="0"/>
                        </a:spcBef>
                        <a:spcAft>
                          <a:spcPts val="800"/>
                        </a:spcAft>
                      </a:pPr>
                      <a:r>
                        <a:rPr lang="en-US" sz="2400" b="0" i="0">
                          <a:effectLst/>
                          <a:latin typeface="Arial" panose="020B0604020202020204" pitchFamily="34" charset="0"/>
                        </a:rPr>
                        <a:t>2019</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34,666</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10,831</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45,497</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extLst>
                  <a:ext uri="{0D108BD9-81ED-4DB2-BD59-A6C34878D82A}">
                    <a16:rowId xmlns:a16="http://schemas.microsoft.com/office/drawing/2014/main" val="251157603"/>
                  </a:ext>
                </a:extLst>
              </a:tr>
              <a:tr h="832738">
                <a:tc>
                  <a:txBody>
                    <a:bodyPr/>
                    <a:lstStyle/>
                    <a:p>
                      <a:pPr marL="0" marR="0" algn="ctr">
                        <a:lnSpc>
                          <a:spcPct val="107000"/>
                        </a:lnSpc>
                        <a:spcBef>
                          <a:spcPts val="0"/>
                        </a:spcBef>
                        <a:spcAft>
                          <a:spcPts val="800"/>
                        </a:spcAft>
                      </a:pPr>
                      <a:r>
                        <a:rPr lang="en-US" sz="2400" b="0" i="0">
                          <a:effectLst/>
                          <a:latin typeface="Arial" panose="020B0604020202020204" pitchFamily="34" charset="0"/>
                        </a:rPr>
                        <a:t>2020</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38,022</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23,111</a:t>
                      </a: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61,133</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34%</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extLst>
                  <a:ext uri="{0D108BD9-81ED-4DB2-BD59-A6C34878D82A}">
                    <a16:rowId xmlns:a16="http://schemas.microsoft.com/office/drawing/2014/main" val="1395427266"/>
                  </a:ext>
                </a:extLst>
              </a:tr>
              <a:tr h="832738">
                <a:tc>
                  <a:txBody>
                    <a:bodyPr/>
                    <a:lstStyle/>
                    <a:p>
                      <a:pPr marL="0" marR="0" algn="ctr">
                        <a:lnSpc>
                          <a:spcPct val="107000"/>
                        </a:lnSpc>
                        <a:spcBef>
                          <a:spcPts val="0"/>
                        </a:spcBef>
                        <a:spcAft>
                          <a:spcPts val="800"/>
                        </a:spcAft>
                      </a:pPr>
                      <a:r>
                        <a:rPr lang="en-US" sz="2400" b="0" i="0">
                          <a:effectLst/>
                          <a:latin typeface="Arial" panose="020B0604020202020204" pitchFamily="34" charset="0"/>
                        </a:rPr>
                        <a:t>2021</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28,851</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24,808</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53,659</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-12%</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extLst>
                  <a:ext uri="{0D108BD9-81ED-4DB2-BD59-A6C34878D82A}">
                    <a16:rowId xmlns:a16="http://schemas.microsoft.com/office/drawing/2014/main" val="1072222977"/>
                  </a:ext>
                </a:extLst>
              </a:tr>
              <a:tr h="832738">
                <a:tc>
                  <a:txBody>
                    <a:bodyPr/>
                    <a:lstStyle/>
                    <a:p>
                      <a:pPr marL="0" marR="0" algn="ctr">
                        <a:lnSpc>
                          <a:spcPct val="107000"/>
                        </a:lnSpc>
                        <a:spcBef>
                          <a:spcPts val="0"/>
                        </a:spcBef>
                        <a:spcAft>
                          <a:spcPts val="800"/>
                        </a:spcAft>
                      </a:pPr>
                      <a:r>
                        <a:rPr lang="en-US" sz="2400" b="0" i="0">
                          <a:effectLst/>
                          <a:latin typeface="Arial" panose="020B0604020202020204" pitchFamily="34" charset="0"/>
                        </a:rPr>
                        <a:t>2022 </a:t>
                      </a:r>
                      <a:r>
                        <a:rPr lang="en-US" sz="2200" b="1">
                          <a:effectLst/>
                        </a:rPr>
                        <a:t>(estimated)</a:t>
                      </a:r>
                      <a:endParaRPr lang="en-US" sz="22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19,889</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23,280</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43,169</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tc>
                  <a:txBody>
                    <a:bodyPr/>
                    <a:lstStyle/>
                    <a:p>
                      <a:pPr marL="0" marR="0" algn="ctr">
                        <a:lnSpc>
                          <a:spcPct val="107000"/>
                        </a:lnSpc>
                        <a:spcBef>
                          <a:spcPts val="0"/>
                        </a:spcBef>
                        <a:spcAft>
                          <a:spcPts val="800"/>
                        </a:spcAft>
                      </a:pPr>
                      <a:r>
                        <a:rPr lang="en-US" sz="2400" b="0" i="0">
                          <a:effectLst/>
                          <a:latin typeface="Arial" panose="020B0604020202020204" pitchFamily="34" charset="0"/>
                        </a:rPr>
                        <a:t>-20%</a:t>
                      </a:r>
                      <a:endParaRPr lang="en-US" sz="2400" b="0" i="0">
                        <a:effectLst/>
                        <a:latin typeface="Arial" panose="020B0604020202020204" pitchFamily="34" charset="0"/>
                        <a:ea typeface="Calibri" panose="020F0502020204030204" pitchFamily="34" charset="0"/>
                        <a:cs typeface="Arial" panose="020B0604020202020204" pitchFamily="34" charset="0"/>
                      </a:endParaRPr>
                    </a:p>
                  </a:txBody>
                  <a:tcPr marL="169773" marR="169773" marT="0" marB="0"/>
                </a:tc>
                <a:extLst>
                  <a:ext uri="{0D108BD9-81ED-4DB2-BD59-A6C34878D82A}">
                    <a16:rowId xmlns:a16="http://schemas.microsoft.com/office/drawing/2014/main" val="1787744630"/>
                  </a:ext>
                </a:extLst>
              </a:tr>
            </a:tbl>
          </a:graphicData>
        </a:graphic>
      </p:graphicFrame>
    </p:spTree>
    <p:extLst>
      <p:ext uri="{BB962C8B-B14F-4D97-AF65-F5344CB8AC3E}">
        <p14:creationId xmlns:p14="http://schemas.microsoft.com/office/powerpoint/2010/main" val="2088513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39B77A-6DBC-5748-A05C-680F55108FB8}"/>
              </a:ext>
            </a:extLst>
          </p:cNvPr>
          <p:cNvSpPr/>
          <p:nvPr/>
        </p:nvSpPr>
        <p:spPr>
          <a:xfrm>
            <a:off x="-18143" y="0"/>
            <a:ext cx="6114144" cy="6858000"/>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7EC9"/>
              </a:solidFill>
              <a:latin typeface="Arial" panose="020B0604020202020204" pitchFamily="34" charset="0"/>
            </a:endParaRPr>
          </a:p>
        </p:txBody>
      </p:sp>
      <p:sp>
        <p:nvSpPr>
          <p:cNvPr id="2" name="Title 1">
            <a:extLst>
              <a:ext uri="{FF2B5EF4-FFF2-40B4-BE49-F238E27FC236}">
                <a16:creationId xmlns:a16="http://schemas.microsoft.com/office/drawing/2014/main" id="{25E5E758-5FD1-0C48-9FB5-CD11139024EE}"/>
              </a:ext>
            </a:extLst>
          </p:cNvPr>
          <p:cNvSpPr>
            <a:spLocks noGrp="1"/>
          </p:cNvSpPr>
          <p:nvPr>
            <p:ph type="title"/>
          </p:nvPr>
        </p:nvSpPr>
        <p:spPr>
          <a:xfrm>
            <a:off x="631483" y="1190578"/>
            <a:ext cx="5043827" cy="645887"/>
          </a:xfrm>
        </p:spPr>
        <p:txBody>
          <a:bodyPr/>
          <a:lstStyle/>
          <a:p>
            <a:pPr>
              <a:tabLst>
                <a:tab pos="4502150" algn="l"/>
              </a:tabLst>
            </a:pPr>
            <a:r>
              <a:rPr lang="en-US" sz="3600" b="1" cap="none" dirty="0">
                <a:solidFill>
                  <a:schemeClr val="bg1"/>
                </a:solidFill>
              </a:rPr>
              <a:t>Dramatic Cost increases</a:t>
            </a:r>
          </a:p>
        </p:txBody>
      </p:sp>
      <p:sp>
        <p:nvSpPr>
          <p:cNvPr id="4" name="Text Placeholder 3">
            <a:extLst>
              <a:ext uri="{FF2B5EF4-FFF2-40B4-BE49-F238E27FC236}">
                <a16:creationId xmlns:a16="http://schemas.microsoft.com/office/drawing/2014/main" id="{445AE931-9EA4-2346-8A7F-2AD3D1C90EDA}"/>
              </a:ext>
            </a:extLst>
          </p:cNvPr>
          <p:cNvSpPr>
            <a:spLocks noGrp="1"/>
          </p:cNvSpPr>
          <p:nvPr>
            <p:ph type="body" sz="half" idx="2"/>
          </p:nvPr>
        </p:nvSpPr>
        <p:spPr>
          <a:xfrm>
            <a:off x="631483" y="2153060"/>
            <a:ext cx="5375778" cy="4112863"/>
          </a:xfrm>
        </p:spPr>
        <p:txBody>
          <a:bodyPr>
            <a:noAutofit/>
          </a:bodyPr>
          <a:lstStyle/>
          <a:p>
            <a:pPr>
              <a:spcAft>
                <a:spcPts val="1600"/>
              </a:spcAft>
            </a:pPr>
            <a:r>
              <a:rPr lang="en-US" sz="2800" dirty="0">
                <a:solidFill>
                  <a:schemeClr val="bg1"/>
                </a:solidFill>
              </a:rPr>
              <a:t>+ Food : up 38%</a:t>
            </a:r>
          </a:p>
          <a:p>
            <a:pPr>
              <a:spcAft>
                <a:spcPts val="1600"/>
              </a:spcAft>
            </a:pPr>
            <a:r>
              <a:rPr lang="en-US" sz="2800" dirty="0">
                <a:solidFill>
                  <a:schemeClr val="bg1"/>
                </a:solidFill>
              </a:rPr>
              <a:t>+ Gasoline : up 20% - 30%</a:t>
            </a:r>
          </a:p>
          <a:p>
            <a:pPr>
              <a:spcAft>
                <a:spcPts val="1600"/>
              </a:spcAft>
            </a:pPr>
            <a:r>
              <a:rPr lang="en-US" sz="2800" dirty="0">
                <a:solidFill>
                  <a:schemeClr val="bg1"/>
                </a:solidFill>
              </a:rPr>
              <a:t>+ Utilities : up 25% </a:t>
            </a:r>
          </a:p>
          <a:p>
            <a:pPr>
              <a:spcAft>
                <a:spcPts val="1600"/>
              </a:spcAft>
            </a:pPr>
            <a:r>
              <a:rPr lang="en-US" sz="2800" dirty="0">
                <a:solidFill>
                  <a:schemeClr val="bg1"/>
                </a:solidFill>
              </a:rPr>
              <a:t>+ Supplies : up 10% - 75%</a:t>
            </a:r>
          </a:p>
          <a:p>
            <a:pPr>
              <a:lnSpc>
                <a:spcPct val="100000"/>
              </a:lnSpc>
              <a:spcBef>
                <a:spcPts val="0"/>
              </a:spcBef>
            </a:pPr>
            <a:r>
              <a:rPr lang="en-US" sz="2800" dirty="0">
                <a:solidFill>
                  <a:schemeClr val="bg1"/>
                </a:solidFill>
              </a:rPr>
              <a:t>+ Personnel : up 10% - 18% </a:t>
            </a:r>
          </a:p>
          <a:p>
            <a:pPr>
              <a:lnSpc>
                <a:spcPct val="100000"/>
              </a:lnSpc>
              <a:spcBef>
                <a:spcPts val="0"/>
              </a:spcBef>
            </a:pPr>
            <a:endParaRPr lang="en-US" sz="2400" dirty="0">
              <a:solidFill>
                <a:schemeClr val="bg1"/>
              </a:solidFill>
            </a:endParaRPr>
          </a:p>
        </p:txBody>
      </p:sp>
      <p:sp>
        <p:nvSpPr>
          <p:cNvPr id="10" name="TextBox 9">
            <a:extLst>
              <a:ext uri="{FF2B5EF4-FFF2-40B4-BE49-F238E27FC236}">
                <a16:creationId xmlns:a16="http://schemas.microsoft.com/office/drawing/2014/main" id="{CD505F3E-81BD-A04D-BC79-C37A94B5D51D}"/>
              </a:ext>
            </a:extLst>
          </p:cNvPr>
          <p:cNvSpPr txBox="1"/>
          <p:nvPr/>
        </p:nvSpPr>
        <p:spPr>
          <a:xfrm>
            <a:off x="6737778" y="809493"/>
            <a:ext cx="4822739" cy="2062103"/>
          </a:xfrm>
          <a:prstGeom prst="rect">
            <a:avLst/>
          </a:prstGeom>
          <a:noFill/>
        </p:spPr>
        <p:txBody>
          <a:bodyPr wrap="square" rtlCol="0">
            <a:spAutoFit/>
          </a:bodyPr>
          <a:lstStyle/>
          <a:p>
            <a:pPr algn="ctr"/>
            <a:r>
              <a:rPr lang="en-US" sz="3200" dirty="0">
                <a:solidFill>
                  <a:srgbClr val="13294B"/>
                </a:solidFill>
                <a:latin typeface="Arial" panose="020B0604020202020204" pitchFamily="34" charset="0"/>
              </a:rPr>
              <a:t>Cost per meal increased 35% from 2020 to 2022 and expected to increase 12% more by 2024</a:t>
            </a:r>
          </a:p>
        </p:txBody>
      </p:sp>
      <p:pic>
        <p:nvPicPr>
          <p:cNvPr id="2050" name="Picture 2" descr="Why the return of high inflation can no longer be excluded">
            <a:extLst>
              <a:ext uri="{FF2B5EF4-FFF2-40B4-BE49-F238E27FC236}">
                <a16:creationId xmlns:a16="http://schemas.microsoft.com/office/drawing/2014/main" id="{F6E1B35B-47F0-09BB-A453-4329572E9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778" y="3246728"/>
            <a:ext cx="4822738" cy="313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737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29A743-90DB-5E46-B3FD-09AF22524CF7}"/>
              </a:ext>
            </a:extLst>
          </p:cNvPr>
          <p:cNvSpPr txBox="1">
            <a:spLocks/>
          </p:cNvSpPr>
          <p:nvPr/>
        </p:nvSpPr>
        <p:spPr>
          <a:xfrm>
            <a:off x="515757" y="487402"/>
            <a:ext cx="5580243" cy="1373247"/>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Red Hat Display" panose="02010503040201060303" pitchFamily="2" charset="77"/>
                <a:ea typeface="+mj-ea"/>
                <a:cs typeface="+mj-cs"/>
              </a:defRPr>
            </a:lvl1pPr>
          </a:lstStyle>
          <a:p>
            <a:pPr marL="0" marR="0">
              <a:spcBef>
                <a:spcPts val="0"/>
              </a:spcBef>
              <a:spcAft>
                <a:spcPts val="0"/>
              </a:spcAft>
            </a:pPr>
            <a:r>
              <a:rPr lang="en-US" sz="3000" dirty="0">
                <a:effectLst/>
                <a:latin typeface="Arial" panose="020B0604020202020204" pitchFamily="34" charset="0"/>
                <a:ea typeface="Arial" panose="020B0604020202020204" pitchFamily="34" charset="0"/>
                <a:cs typeface="Times New Roman" panose="02020603050405020304" pitchFamily="18" charset="0"/>
              </a:rPr>
              <a:t>Minnesota must have a reliable source of food for frail and food-insecure seniors</a:t>
            </a:r>
          </a:p>
          <a:p>
            <a:pPr marL="0" marR="0">
              <a:spcBef>
                <a:spcPts val="0"/>
              </a:spcBef>
              <a:spcAft>
                <a:spcPts val="0"/>
              </a:spcAft>
            </a:pPr>
            <a:r>
              <a:rPr lang="en-US" sz="24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ABFD7C37-B1A1-164B-916B-A32E2C4C6605}"/>
              </a:ext>
            </a:extLst>
          </p:cNvPr>
          <p:cNvSpPr txBox="1"/>
          <p:nvPr/>
        </p:nvSpPr>
        <p:spPr>
          <a:xfrm>
            <a:off x="515758" y="2368649"/>
            <a:ext cx="5580242" cy="4739759"/>
          </a:xfrm>
          <a:prstGeom prst="rect">
            <a:avLst/>
          </a:prstGeom>
          <a:noFill/>
        </p:spPr>
        <p:txBody>
          <a:bodyPr wrap="square" lIns="91440" tIns="45720" rIns="91440" bIns="45720" rtlCol="0" anchor="t">
            <a:spAutoFit/>
          </a:bodyPr>
          <a:lstStyle/>
          <a:p>
            <a:pPr marL="342900" indent="-342900">
              <a:spcAft>
                <a:spcPts val="1200"/>
              </a:spcAft>
              <a:buFont typeface="Wingdings" pitchFamily="2" charset="2"/>
              <a:buChar char="§"/>
            </a:pPr>
            <a:r>
              <a:rPr lang="en-US" sz="2400" dirty="0">
                <a:solidFill>
                  <a:srgbClr val="13294B"/>
                </a:solidFill>
                <a:latin typeface="Arial" panose="020B0604020202020204" pitchFamily="34" charset="0"/>
              </a:rPr>
              <a:t>Demand </a:t>
            </a:r>
            <a:r>
              <a:rPr lang="en-US" sz="2400">
                <a:solidFill>
                  <a:srgbClr val="13294B"/>
                </a:solidFill>
                <a:latin typeface="Arial" panose="020B0604020202020204" pitchFamily="34" charset="0"/>
              </a:rPr>
              <a:t>for home-delivered </a:t>
            </a:r>
            <a:r>
              <a:rPr lang="en-US" sz="2400" dirty="0">
                <a:solidFill>
                  <a:srgbClr val="13294B"/>
                </a:solidFill>
                <a:latin typeface="Arial" panose="020B0604020202020204" pitchFamily="34" charset="0"/>
              </a:rPr>
              <a:t>m</a:t>
            </a:r>
            <a:r>
              <a:rPr lang="en-US" sz="2400">
                <a:solidFill>
                  <a:srgbClr val="13294B"/>
                </a:solidFill>
                <a:latin typeface="Arial" panose="020B0604020202020204" pitchFamily="34" charset="0"/>
              </a:rPr>
              <a:t>eals </a:t>
            </a:r>
            <a:r>
              <a:rPr lang="en-US" sz="2400" dirty="0">
                <a:solidFill>
                  <a:srgbClr val="13294B"/>
                </a:solidFill>
                <a:latin typeface="Arial" panose="020B0604020202020204" pitchFamily="34" charset="0"/>
              </a:rPr>
              <a:t>continues to climb even as the pandemic ends.</a:t>
            </a:r>
          </a:p>
          <a:p>
            <a:pPr marL="342900" indent="-342900">
              <a:spcAft>
                <a:spcPts val="1200"/>
              </a:spcAft>
              <a:buFont typeface="Wingdings" pitchFamily="2" charset="2"/>
              <a:buChar char="§"/>
            </a:pPr>
            <a:r>
              <a:rPr lang="en-US" sz="2400" dirty="0">
                <a:solidFill>
                  <a:srgbClr val="13294B"/>
                </a:solidFill>
                <a:latin typeface="Arial"/>
                <a:cs typeface="Arial"/>
              </a:rPr>
              <a:t>Hunger Solutions reports 31% increase in food shelf visits by age 60+ adults.</a:t>
            </a:r>
          </a:p>
          <a:p>
            <a:pPr marL="342900" indent="-342900">
              <a:spcAft>
                <a:spcPts val="1200"/>
              </a:spcAft>
              <a:buFont typeface="Wingdings" pitchFamily="2" charset="2"/>
              <a:buChar char="§"/>
            </a:pPr>
            <a:r>
              <a:rPr lang="en-US" sz="2400" dirty="0">
                <a:latin typeface="Arial" panose="020B0604020202020204" pitchFamily="34" charset="0"/>
              </a:rPr>
              <a:t>Workforce shortages are limiting nursing home and homecare options. We must meet the basic need for food for frail seniors at home.</a:t>
            </a:r>
          </a:p>
          <a:p>
            <a:endParaRPr lang="en-US" sz="3200" dirty="0">
              <a:latin typeface="Arial" panose="020B0604020202020204" pitchFamily="34" charset="0"/>
            </a:endParaRPr>
          </a:p>
        </p:txBody>
      </p:sp>
    </p:spTree>
    <p:extLst>
      <p:ext uri="{BB962C8B-B14F-4D97-AF65-F5344CB8AC3E}">
        <p14:creationId xmlns:p14="http://schemas.microsoft.com/office/powerpoint/2010/main" val="363235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9962F6-289C-E1B9-7943-1DF8FC9A4DD0}"/>
              </a:ext>
            </a:extLst>
          </p:cNvPr>
          <p:cNvPicPr>
            <a:picLocks noChangeAspect="1"/>
          </p:cNvPicPr>
          <p:nvPr/>
        </p:nvPicPr>
        <p:blipFill rotWithShape="1">
          <a:blip r:embed="rId3"/>
          <a:srcRect l="6712"/>
          <a:stretch/>
        </p:blipFill>
        <p:spPr>
          <a:xfrm>
            <a:off x="1028700" y="3810"/>
            <a:ext cx="12179300" cy="6854190"/>
          </a:xfrm>
          <a:prstGeom prst="rect">
            <a:avLst/>
          </a:prstGeom>
        </p:spPr>
      </p:pic>
      <p:sp>
        <p:nvSpPr>
          <p:cNvPr id="5" name="TextBox 4">
            <a:extLst>
              <a:ext uri="{FF2B5EF4-FFF2-40B4-BE49-F238E27FC236}">
                <a16:creationId xmlns:a16="http://schemas.microsoft.com/office/drawing/2014/main" id="{668965F5-3692-5249-ACB0-6F1863E6B4C9}"/>
              </a:ext>
            </a:extLst>
          </p:cNvPr>
          <p:cNvSpPr txBox="1"/>
          <p:nvPr/>
        </p:nvSpPr>
        <p:spPr>
          <a:xfrm>
            <a:off x="227854" y="599707"/>
            <a:ext cx="5271246" cy="4567404"/>
          </a:xfrm>
          <a:prstGeom prst="rect">
            <a:avLst/>
          </a:prstGeom>
          <a:noFill/>
        </p:spPr>
        <p:txBody>
          <a:bodyPr wrap="square" rtlCol="0">
            <a:spAutoFit/>
          </a:bodyPr>
          <a:lstStyle/>
          <a:p>
            <a:pPr algn="ctr">
              <a:lnSpc>
                <a:spcPct val="90000"/>
              </a:lnSpc>
              <a:spcAft>
                <a:spcPts val="1200"/>
              </a:spcAft>
            </a:pPr>
            <a:r>
              <a:rPr lang="en-US" sz="3600" b="1" dirty="0">
                <a:solidFill>
                  <a:srgbClr val="13294B"/>
                </a:solidFill>
                <a:latin typeface="Arial" panose="020B0604020202020204" pitchFamily="34" charset="0"/>
                <a:cs typeface="Times New Roman" panose="02020603050405020304" pitchFamily="18" charset="0"/>
              </a:rPr>
              <a:t>We need your advocacy </a:t>
            </a:r>
            <a:br>
              <a:rPr lang="en-US" sz="3600" b="1" dirty="0">
                <a:solidFill>
                  <a:srgbClr val="13294B"/>
                </a:solidFill>
                <a:latin typeface="Arial" panose="020B0604020202020204" pitchFamily="34" charset="0"/>
                <a:cs typeface="Times New Roman" panose="02020603050405020304" pitchFamily="18" charset="0"/>
              </a:rPr>
            </a:br>
            <a:r>
              <a:rPr lang="en-US" sz="3600" b="1" dirty="0">
                <a:solidFill>
                  <a:srgbClr val="13294B"/>
                </a:solidFill>
                <a:latin typeface="Arial" panose="020B0604020202020204" pitchFamily="34" charset="0"/>
                <a:cs typeface="Times New Roman" panose="02020603050405020304" pitchFamily="18" charset="0"/>
              </a:rPr>
              <a:t>to </a:t>
            </a:r>
            <a:r>
              <a:rPr lang="en-US" sz="3600" b="1" u="sng" dirty="0">
                <a:solidFill>
                  <a:srgbClr val="13294B"/>
                </a:solidFill>
                <a:latin typeface="Arial" panose="020B0604020202020204" pitchFamily="34" charset="0"/>
                <a:cs typeface="Times New Roman" panose="02020603050405020304" pitchFamily="18" charset="0"/>
              </a:rPr>
              <a:t>increase biennial</a:t>
            </a:r>
            <a:r>
              <a:rPr lang="en-US" sz="3600" b="1" dirty="0">
                <a:solidFill>
                  <a:srgbClr val="13294B"/>
                </a:solidFill>
                <a:latin typeface="Arial" panose="020B0604020202020204" pitchFamily="34" charset="0"/>
                <a:cs typeface="Times New Roman" panose="02020603050405020304" pitchFamily="18" charset="0"/>
              </a:rPr>
              <a:t> funding for senior meals by </a:t>
            </a:r>
            <a:r>
              <a:rPr lang="en-US" sz="3600" b="1" u="sng" dirty="0">
                <a:solidFill>
                  <a:srgbClr val="13294B"/>
                </a:solidFill>
                <a:latin typeface="Arial" panose="020B0604020202020204" pitchFamily="34" charset="0"/>
                <a:cs typeface="Times New Roman" panose="02020603050405020304" pitchFamily="18" charset="0"/>
              </a:rPr>
              <a:t>$20M</a:t>
            </a:r>
            <a:r>
              <a:rPr lang="en-US" sz="3600" b="1" dirty="0">
                <a:solidFill>
                  <a:srgbClr val="13294B"/>
                </a:solidFill>
                <a:latin typeface="Arial" panose="020B0604020202020204" pitchFamily="34" charset="0"/>
                <a:cs typeface="Times New Roman" panose="02020603050405020304" pitchFamily="18" charset="0"/>
              </a:rPr>
              <a:t>.</a:t>
            </a:r>
          </a:p>
          <a:p>
            <a:pPr algn="ctr">
              <a:lnSpc>
                <a:spcPct val="90000"/>
              </a:lnSpc>
            </a:pPr>
            <a:r>
              <a:rPr lang="en-US" sz="3600" b="1" dirty="0">
                <a:solidFill>
                  <a:srgbClr val="13294B"/>
                </a:solidFill>
                <a:latin typeface="Arial" panose="020B0604020202020204" pitchFamily="34" charset="0"/>
                <a:cs typeface="Times New Roman" panose="02020603050405020304" pitchFamily="18" charset="0"/>
              </a:rPr>
              <a:t>Support </a:t>
            </a:r>
            <a:br>
              <a:rPr lang="en-US" sz="3600" b="1" dirty="0">
                <a:solidFill>
                  <a:srgbClr val="13294B"/>
                </a:solidFill>
                <a:latin typeface="Arial" panose="020B0604020202020204" pitchFamily="34" charset="0"/>
                <a:cs typeface="Times New Roman" panose="02020603050405020304" pitchFamily="18" charset="0"/>
              </a:rPr>
            </a:br>
            <a:r>
              <a:rPr lang="en-US" sz="3600" b="1" dirty="0">
                <a:solidFill>
                  <a:srgbClr val="13294B"/>
                </a:solidFill>
                <a:latin typeface="Arial" panose="020B0604020202020204" pitchFamily="34" charset="0"/>
                <a:cs typeface="Times New Roman" panose="02020603050405020304" pitchFamily="18" charset="0"/>
              </a:rPr>
              <a:t>senior meals!</a:t>
            </a:r>
            <a:endParaRPr lang="en-US" sz="3600" b="1" dirty="0">
              <a:solidFill>
                <a:srgbClr val="13294B"/>
              </a:solidFill>
              <a:latin typeface="Arial" panose="020B0604020202020204" pitchFamily="34" charset="0"/>
              <a:cs typeface="Arial" panose="020B0604020202020204" pitchFamily="34" charset="0"/>
            </a:endParaRPr>
          </a:p>
          <a:p>
            <a:pPr algn="ctr"/>
            <a:endParaRPr lang="en-US" sz="5400" dirty="0">
              <a:solidFill>
                <a:srgbClr val="13294B"/>
              </a:solidFill>
              <a:latin typeface="Arial" panose="020B0604020202020204" pitchFamily="34" charset="0"/>
              <a:cs typeface="Arial" panose="020B0604020202020204" pitchFamily="34" charset="0"/>
            </a:endParaRPr>
          </a:p>
        </p:txBody>
      </p:sp>
      <p:pic>
        <p:nvPicPr>
          <p:cNvPr id="1026" name="Picture 2" descr="Minnesota Association of Area Agencies on Aging">
            <a:extLst>
              <a:ext uri="{FF2B5EF4-FFF2-40B4-BE49-F238E27FC236}">
                <a16:creationId xmlns:a16="http://schemas.microsoft.com/office/drawing/2014/main" id="{A3D1323F-5968-A817-5F8B-94A6E4BAA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583" y="4801505"/>
            <a:ext cx="3101788" cy="157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58960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7D9A4A32FA364D89830C740BDA407B" ma:contentTypeVersion="15" ma:contentTypeDescription="Create a new document." ma:contentTypeScope="" ma:versionID="0f3c99b355c6dc13ec23d57abcb89f39">
  <xsd:schema xmlns:xsd="http://www.w3.org/2001/XMLSchema" xmlns:xs="http://www.w3.org/2001/XMLSchema" xmlns:p="http://schemas.microsoft.com/office/2006/metadata/properties" xmlns:ns2="cd224b03-cbd9-43ee-b04f-2b2179af41f3" xmlns:ns3="fc509ec3-3021-439b-bd07-799dfbd0be6e" targetNamespace="http://schemas.microsoft.com/office/2006/metadata/properties" ma:root="true" ma:fieldsID="876beaed29462e6a653ba676e297186a" ns2:_="" ns3:_="">
    <xsd:import namespace="cd224b03-cbd9-43ee-b04f-2b2179af41f3"/>
    <xsd:import namespace="fc509ec3-3021-439b-bd07-799dfbd0be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24b03-cbd9-43ee-b04f-2b2179af41f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b7f72e9-c636-414a-839e-9f0dd5fe5843"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09ec3-3021-439b-bd07-799dfbd0be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571a70b-26f6-40bc-a6ff-a5d7ac384e21}" ma:internalName="TaxCatchAll" ma:showField="CatchAllData" ma:web="fc509ec3-3021-439b-bd07-799dfbd0be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c509ec3-3021-439b-bd07-799dfbd0be6e">
      <UserInfo>
        <DisplayName>Alphabet Soup Members</DisplayName>
        <AccountId>33</AccountId>
        <AccountType/>
      </UserInfo>
      <UserInfo>
        <DisplayName>Dawn Simonson</DisplayName>
        <AccountId>14</AccountId>
        <AccountType/>
      </UserInfo>
      <UserInfo>
        <DisplayName>Julie Roles</DisplayName>
        <AccountId>18</AccountId>
        <AccountType/>
      </UserInfo>
    </SharedWithUsers>
    <TaxCatchAll xmlns="fc509ec3-3021-439b-bd07-799dfbd0be6e" xsi:nil="true"/>
    <lcf76f155ced4ddcb4097134ff3c332f xmlns="cd224b03-cbd9-43ee-b04f-2b2179af41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1F57628-6D75-45EF-B7C4-895E0CCD3CF5}">
  <ds:schemaRefs>
    <ds:schemaRef ds:uri="cd224b03-cbd9-43ee-b04f-2b2179af41f3"/>
    <ds:schemaRef ds:uri="fc509ec3-3021-439b-bd07-799dfbd0be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F7CED74-E312-42BD-B6CF-BB01EC699E45}">
  <ds:schemaRefs>
    <ds:schemaRef ds:uri="http://schemas.microsoft.com/sharepoint/v3/contenttype/forms"/>
  </ds:schemaRefs>
</ds:datastoreItem>
</file>

<file path=customXml/itemProps3.xml><?xml version="1.0" encoding="utf-8"?>
<ds:datastoreItem xmlns:ds="http://schemas.openxmlformats.org/officeDocument/2006/customXml" ds:itemID="{BEF9625F-7D70-4D9D-BB88-49BB32E6F54B}">
  <ds:schemaRefs>
    <ds:schemaRef ds:uri="http://purl.org/dc/dcmitype/"/>
    <ds:schemaRef ds:uri="fc509ec3-3021-439b-bd07-799dfbd0be6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cd224b03-cbd9-43ee-b04f-2b2179af41f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{DAEDBA88-7BCF-E04F-894E-8DCF3E7B49EB}tf16401378</Template>
  <TotalTime>5257</TotalTime>
  <Words>1008</Words>
  <Application>Microsoft Office PowerPoint</Application>
  <PresentationFormat>Widescreen</PresentationFormat>
  <Paragraphs>99</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Times New Roman</vt:lpstr>
      <vt:lpstr>Wingdings</vt:lpstr>
      <vt:lpstr>Office Theme</vt:lpstr>
      <vt:lpstr>PowerPoint Presentation</vt:lpstr>
      <vt:lpstr>SLL Calls</vt:lpstr>
      <vt:lpstr>PowerPoint Presentation</vt:lpstr>
      <vt:lpstr>PowerPoint Presentation</vt:lpstr>
      <vt:lpstr>Dramatic Cost increases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Roles</dc:creator>
  <cp:lastModifiedBy>John Doan</cp:lastModifiedBy>
  <cp:revision>4</cp:revision>
  <cp:lastPrinted>2023-03-07T04:20:34Z</cp:lastPrinted>
  <dcterms:created xsi:type="dcterms:W3CDTF">2021-01-20T18:24:57Z</dcterms:created>
  <dcterms:modified xsi:type="dcterms:W3CDTF">2023-03-07T04:44:15Z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0x010100AB7D9A4A32FA364D89830C740BDA407B</vt:lpwstr>
  </property>
  <property fmtid="{D5CDD505-2E9C-101B-9397-08002B2CF9AE}" pid="3" name="MediaServiceImageTags">
    <vt:lpwstr/>
  </property>
</Properties>
</file>